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7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1355" r:id="rId10"/>
    <p:sldId id="1356" r:id="rId11"/>
    <p:sldId id="261" r:id="rId12"/>
    <p:sldId id="1357" r:id="rId13"/>
    <p:sldId id="1358" r:id="rId14"/>
    <p:sldId id="262" r:id="rId15"/>
    <p:sldId id="263" r:id="rId16"/>
    <p:sldId id="1241" r:id="rId17"/>
    <p:sldId id="1146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ry Brown" initials="JB" lastIdx="1" clrIdx="0">
    <p:extLst>
      <p:ext uri="{19B8F6BF-5375-455C-9EA6-DF929625EA0E}">
        <p15:presenceInfo xmlns:p15="http://schemas.microsoft.com/office/powerpoint/2012/main" userId="78298c50cb4bd4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9893A-624F-4763-B9F7-3139D4A42936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06A44-D76A-4FD1-95F9-0B7CA657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0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7549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Explain that members of the AP community, including DC members and ETS test developers, identified the set of practices/skills students need to be able to apply on the exam.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EC56D-A4BA-4A41-B0DB-BC0A1EBC2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8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AF150-6D2A-4DA1-BED8-20A773521B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37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Course Summary highlights student progress across the units.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view their classes and students, and school and district administrators can view results for the schools, classes, and students they’re responsible for.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 note: any administrator with access to AP Classroom will be able to view this data, which is why access is granted using the same access code for AP Scores.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sure to only include administrators who should have access to student data.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EC56D-A4BA-4A41-B0DB-BC0A1EBC2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7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B381-A7BC-4F77-BA6A-4B98A608D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0138C-E9C7-469A-A567-ACC2B3B6D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4B1C5-4FCA-4930-B2E3-BD8B51C2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8E453-0C46-440A-A0F0-0AE919D2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7FD9-4BCC-4C45-9644-69A99FB9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C5CA-5D3D-4244-B310-74A435EA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8F0DF-291B-4E97-8B0F-CD87004D7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7379-B9F8-47EC-843A-118D859E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E2C37-9038-4321-AAA5-65B4AB19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2DD13-8531-4B70-8586-3C0247FA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8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988BF-F207-4A0F-8F28-24193DFA5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76D0A-13B3-4FD7-AEB5-D13E53CF6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62C42-CE97-4392-A158-95229173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220A-4DD3-4803-8971-D1BC7875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D2B0-E12A-46B6-86CC-E5734AAA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7480" y="340639"/>
            <a:ext cx="11517138" cy="5818125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329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359" y="1536675"/>
            <a:ext cx="4828269" cy="589709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>
              <a:defRPr sz="4367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360" y="5064161"/>
            <a:ext cx="4828269" cy="5346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899" b="1">
                <a:solidFill>
                  <a:schemeClr val="accent2"/>
                </a:solidFill>
                <a:latin typeface="+mj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reeform 17"/>
          <p:cNvSpPr/>
          <p:nvPr/>
        </p:nvSpPr>
        <p:spPr>
          <a:xfrm>
            <a:off x="6067374" y="347530"/>
            <a:ext cx="5807244" cy="5811235"/>
          </a:xfrm>
          <a:custGeom>
            <a:avLst/>
            <a:gdLst>
              <a:gd name="connsiteX0" fmla="*/ 2394783 w 6080760"/>
              <a:gd name="connsiteY0" fmla="*/ 0 h 6084855"/>
              <a:gd name="connsiteX1" fmla="*/ 3872619 w 6080760"/>
              <a:gd name="connsiteY1" fmla="*/ 0 h 6084855"/>
              <a:gd name="connsiteX2" fmla="*/ 4065568 w 6080760"/>
              <a:gd name="connsiteY2" fmla="*/ 49612 h 6084855"/>
              <a:gd name="connsiteX3" fmla="*/ 6013655 w 6080760"/>
              <a:gd name="connsiteY3" fmla="*/ 1805104 h 6084855"/>
              <a:gd name="connsiteX4" fmla="*/ 6080760 w 6080760"/>
              <a:gd name="connsiteY4" fmla="*/ 1980033 h 6084855"/>
              <a:gd name="connsiteX5" fmla="*/ 6080760 w 6080760"/>
              <a:gd name="connsiteY5" fmla="*/ 4099313 h 6084855"/>
              <a:gd name="connsiteX6" fmla="*/ 6021140 w 6080760"/>
              <a:gd name="connsiteY6" fmla="*/ 4262206 h 6084855"/>
              <a:gd name="connsiteX7" fmla="*/ 4065568 w 6080760"/>
              <a:gd name="connsiteY7" fmla="*/ 6035244 h 6084855"/>
              <a:gd name="connsiteX8" fmla="*/ 3882178 w 6080760"/>
              <a:gd name="connsiteY8" fmla="*/ 6084855 h 6084855"/>
              <a:gd name="connsiteX9" fmla="*/ 2394778 w 6080760"/>
              <a:gd name="connsiteY9" fmla="*/ 6084855 h 6084855"/>
              <a:gd name="connsiteX10" fmla="*/ 2201834 w 6080760"/>
              <a:gd name="connsiteY10" fmla="*/ 6035244 h 6084855"/>
              <a:gd name="connsiteX11" fmla="*/ 0 w 6080760"/>
              <a:gd name="connsiteY11" fmla="*/ 3042428 h 6084855"/>
              <a:gd name="connsiteX12" fmla="*/ 2201834 w 6080760"/>
              <a:gd name="connsiteY12" fmla="*/ 49612 h 608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0" h="6084855">
                <a:moveTo>
                  <a:pt x="2394783" y="0"/>
                </a:moveTo>
                <a:lnTo>
                  <a:pt x="3872619" y="0"/>
                </a:lnTo>
                <a:lnTo>
                  <a:pt x="4065568" y="49612"/>
                </a:lnTo>
                <a:cubicBezTo>
                  <a:pt x="4942564" y="322387"/>
                  <a:pt x="5654401" y="970025"/>
                  <a:pt x="6013655" y="1805104"/>
                </a:cubicBezTo>
                <a:lnTo>
                  <a:pt x="6080760" y="1980033"/>
                </a:lnTo>
                <a:lnTo>
                  <a:pt x="6080760" y="4099313"/>
                </a:lnTo>
                <a:lnTo>
                  <a:pt x="6021140" y="4262206"/>
                </a:lnTo>
                <a:cubicBezTo>
                  <a:pt x="5664348" y="5105755"/>
                  <a:pt x="4948697" y="5760562"/>
                  <a:pt x="4065568" y="6035244"/>
                </a:cubicBezTo>
                <a:lnTo>
                  <a:pt x="3882178" y="6084855"/>
                </a:lnTo>
                <a:lnTo>
                  <a:pt x="2394778" y="6084855"/>
                </a:lnTo>
                <a:lnTo>
                  <a:pt x="2201834" y="6035244"/>
                </a:lnTo>
                <a:cubicBezTo>
                  <a:pt x="926204" y="5638482"/>
                  <a:pt x="0" y="4448618"/>
                  <a:pt x="0" y="3042428"/>
                </a:cubicBezTo>
                <a:cubicBezTo>
                  <a:pt x="0" y="1636239"/>
                  <a:pt x="926204" y="446375"/>
                  <a:pt x="2201834" y="49612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357481" y="6304778"/>
            <a:ext cx="3932368" cy="274320"/>
          </a:xfrm>
        </p:spPr>
        <p:txBody>
          <a:bodyPr lIns="0" bIns="45720" anchor="b">
            <a:noAutofit/>
          </a:bodyPr>
          <a:lstStyle>
            <a:lvl1pPr marL="0" indent="0">
              <a:buNone/>
              <a:defRPr sz="1519">
                <a:solidFill>
                  <a:schemeClr val="tx1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47" name="Picture Placeholder 46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67374" y="340639"/>
            <a:ext cx="5807245" cy="5824934"/>
          </a:xfrm>
          <a:custGeom>
            <a:avLst/>
            <a:gdLst>
              <a:gd name="connsiteX0" fmla="*/ 2428341 w 6080761"/>
              <a:gd name="connsiteY0" fmla="*/ 0 h 6099200"/>
              <a:gd name="connsiteX1" fmla="*/ 3846583 w 6080761"/>
              <a:gd name="connsiteY1" fmla="*/ 0 h 6099200"/>
              <a:gd name="connsiteX2" fmla="*/ 4063129 w 6080761"/>
              <a:gd name="connsiteY2" fmla="*/ 58581 h 6099200"/>
              <a:gd name="connsiteX3" fmla="*/ 6017528 w 6080761"/>
              <a:gd name="connsiteY3" fmla="*/ 1830555 h 6099200"/>
              <a:gd name="connsiteX4" fmla="*/ 6080761 w 6080761"/>
              <a:gd name="connsiteY4" fmla="*/ 2003320 h 6099200"/>
              <a:gd name="connsiteX5" fmla="*/ 6080761 w 6080761"/>
              <a:gd name="connsiteY5" fmla="*/ 4095880 h 6099200"/>
              <a:gd name="connsiteX6" fmla="*/ 6017528 w 6080761"/>
              <a:gd name="connsiteY6" fmla="*/ 4268646 h 6099200"/>
              <a:gd name="connsiteX7" fmla="*/ 4063129 w 6080761"/>
              <a:gd name="connsiteY7" fmla="*/ 6040620 h 6099200"/>
              <a:gd name="connsiteX8" fmla="*/ 3846583 w 6080761"/>
              <a:gd name="connsiteY8" fmla="*/ 6099200 h 6099200"/>
              <a:gd name="connsiteX9" fmla="*/ 2428341 w 6080761"/>
              <a:gd name="connsiteY9" fmla="*/ 6099200 h 6099200"/>
              <a:gd name="connsiteX10" fmla="*/ 2200513 w 6080761"/>
              <a:gd name="connsiteY10" fmla="*/ 6040620 h 6099200"/>
              <a:gd name="connsiteX11" fmla="*/ 0 w 6080761"/>
              <a:gd name="connsiteY11" fmla="*/ 3049600 h 6099200"/>
              <a:gd name="connsiteX12" fmla="*/ 2200513 w 6080761"/>
              <a:gd name="connsiteY12" fmla="*/ 58581 h 60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1" h="6099200">
                <a:moveTo>
                  <a:pt x="2428341" y="0"/>
                </a:moveTo>
                <a:lnTo>
                  <a:pt x="3846583" y="0"/>
                </a:lnTo>
                <a:lnTo>
                  <a:pt x="4063129" y="58581"/>
                </a:lnTo>
                <a:cubicBezTo>
                  <a:pt x="4945729" y="333098"/>
                  <a:pt x="5660951" y="987512"/>
                  <a:pt x="6017528" y="1830555"/>
                </a:cubicBezTo>
                <a:lnTo>
                  <a:pt x="6080761" y="2003320"/>
                </a:lnTo>
                <a:lnTo>
                  <a:pt x="6080761" y="4095880"/>
                </a:lnTo>
                <a:lnTo>
                  <a:pt x="6017528" y="4268646"/>
                </a:lnTo>
                <a:cubicBezTo>
                  <a:pt x="5660951" y="5111689"/>
                  <a:pt x="4945728" y="5766103"/>
                  <a:pt x="4063129" y="6040620"/>
                </a:cubicBezTo>
                <a:lnTo>
                  <a:pt x="3846583" y="6099200"/>
                </a:lnTo>
                <a:lnTo>
                  <a:pt x="2428341" y="6099200"/>
                </a:lnTo>
                <a:lnTo>
                  <a:pt x="2200513" y="6040620"/>
                </a:lnTo>
                <a:cubicBezTo>
                  <a:pt x="925648" y="5644095"/>
                  <a:pt x="0" y="4454946"/>
                  <a:pt x="0" y="3049600"/>
                </a:cubicBezTo>
                <a:cubicBezTo>
                  <a:pt x="0" y="1644255"/>
                  <a:pt x="925648" y="455105"/>
                  <a:pt x="2200513" y="58581"/>
                </a:cubicBezTo>
                <a:close/>
              </a:path>
            </a:pathLst>
          </a:custGeom>
          <a:ln>
            <a:noFill/>
          </a:ln>
        </p:spPr>
        <p:txBody>
          <a:bodyPr wrap="square" lIns="274320" tIns="365760" anchor="ctr">
            <a:noAutofit/>
          </a:bodyPr>
          <a:lstStyle>
            <a:lvl1pPr marL="0" indent="0" algn="ctr">
              <a:buNone/>
              <a:defRPr sz="1709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Insert Brand Approved Picture for Cover</a:t>
            </a:r>
            <a:br>
              <a:rPr lang="en-US"/>
            </a:br>
            <a:r>
              <a:rPr lang="en-US"/>
              <a:t>(Square Pictures only)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86252" y="892293"/>
            <a:ext cx="4251902" cy="429568"/>
          </a:xfrm>
        </p:spPr>
        <p:txBody>
          <a:bodyPr>
            <a:noAutofit/>
          </a:bodyPr>
          <a:lstStyle>
            <a:lvl1pPr marL="0" indent="0">
              <a:buNone/>
              <a:defRPr lang="en-US" sz="1519" b="0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b="0" i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Copy, paste and align top left of chosen program logo to this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8996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790485" y="589036"/>
            <a:ext cx="10401515" cy="6268965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53330" y="877834"/>
            <a:ext cx="8241507" cy="1562892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 algn="l">
              <a:defRPr sz="5127" b="1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53330" y="5785200"/>
            <a:ext cx="6448450" cy="6687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658" b="0">
                <a:solidFill>
                  <a:schemeClr val="accent3"/>
                </a:solidFill>
                <a:latin typeface="+mn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10215964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329">
                <a:solidFill>
                  <a:schemeClr val="accent3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42356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329">
                <a:solidFill>
                  <a:schemeClr val="tx2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Add presenter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0485" cy="5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269516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ta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60" y="1167549"/>
            <a:ext cx="11479080" cy="3303566"/>
          </a:xfrm>
          <a:prstGeom prst="rect">
            <a:avLst/>
          </a:prstGeom>
          <a:solidFill>
            <a:srgbClr val="F8F8F8"/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9"/>
          </a:p>
        </p:txBody>
      </p:sp>
      <p:sp>
        <p:nvSpPr>
          <p:cNvPr id="3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07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a slideba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117661" y="6252279"/>
            <a:ext cx="971787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61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117661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17661" y="440320"/>
            <a:ext cx="9717878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8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9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07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3243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33802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2A49-B97A-4949-9C3A-5E7657AF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5BFD-978D-40A9-A66F-65DC24F1C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7C933-EA67-42B5-9029-44C4B25A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72042-56A8-48DA-837D-81350FA3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EAF7-986C-4676-9BD4-8359894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67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6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2974" y="432879"/>
            <a:ext cx="5862034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9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2924" y="408560"/>
            <a:ext cx="11286153" cy="6100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99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Insert Full Background Photo Photo To Highlight a Key Message</a:t>
            </a:r>
          </a:p>
        </p:txBody>
      </p:sp>
      <p:sp>
        <p:nvSpPr>
          <p:cNvPr id="5" name="Slide title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749371" y="699913"/>
            <a:ext cx="5819868" cy="39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1"/>
              <a:t>This is a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2924" y="432879"/>
            <a:ext cx="11286153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390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Full Slid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72305" y="175390"/>
            <a:ext cx="11847391" cy="6507219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lIns="1920240" tIns="182880" rIns="1920240" bIns="182880" anchor="ctr" anchorCtr="0">
            <a:noAutofit/>
          </a:bodyPr>
          <a:lstStyle>
            <a:lvl1pPr algn="ctr">
              <a:defRPr sz="3038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  <a:br>
              <a:rPr lang="en-US"/>
            </a:br>
            <a:r>
              <a:rPr lang="en-US"/>
              <a:t>(Use Format Background to Change Picture)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E8A6A2C-8C88-3241-8B6A-AC170FE03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866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Soli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34537"/>
            <a:ext cx="12192000" cy="3588923"/>
          </a:xfrm>
          <a:prstGeom prst="rect">
            <a:avLst/>
          </a:prstGeom>
        </p:spPr>
        <p:txBody>
          <a:bodyPr lIns="1920240" tIns="45720" rIns="1920240" bIns="45720" anchor="ctr" anchorCtr="0">
            <a:noAutofit/>
          </a:bodyPr>
          <a:lstStyle>
            <a:lvl1pPr algn="ctr">
              <a:defRPr sz="4367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89823" y="1925777"/>
            <a:ext cx="1475292" cy="1150358"/>
            <a:chOff x="1422137" y="1996264"/>
            <a:chExt cx="1197131" cy="933450"/>
          </a:xfrm>
        </p:grpSpPr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32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 rot="10800000">
            <a:off x="9226823" y="2048551"/>
            <a:ext cx="1475292" cy="1150358"/>
            <a:chOff x="1422137" y="1996264"/>
            <a:chExt cx="1197131" cy="933450"/>
          </a:xfrm>
        </p:grpSpPr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21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27" name="Freeform 2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49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9258" y="2952883"/>
            <a:ext cx="4556067" cy="589709"/>
          </a:xfrm>
          <a:prstGeom prst="rect">
            <a:avLst/>
          </a:prstGeom>
        </p:spPr>
        <p:txBody>
          <a:bodyPr lIns="0" tIns="45720" rIns="0" bIns="45720" anchor="ctr" anchorCtr="0">
            <a:noAutofit/>
          </a:bodyPr>
          <a:lstStyle>
            <a:lvl1pPr algn="ctr">
              <a:defRPr sz="5696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24" y="5907150"/>
            <a:ext cx="1794353" cy="3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91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— 1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3478" y="555810"/>
            <a:ext cx="6960030" cy="5372292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add text or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ED8CA-143E-8B40-B3C8-0174DDF149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66611" y="555810"/>
            <a:ext cx="3741179" cy="1246495"/>
          </a:xfrm>
          <a:prstGeom prst="rect">
            <a:avLst/>
          </a:prstGeom>
        </p:spPr>
        <p:txBody>
          <a:bodyPr lIns="0" tIns="137160" rIns="0" bIns="0">
            <a:spAutoFit/>
          </a:bodyPr>
          <a:lstStyle>
            <a:lvl1pPr>
              <a:defRPr sz="3199" baseline="0">
                <a:solidFill>
                  <a:schemeClr val="tx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 sz="3600">
                <a:latin typeface="Roboto Slab" charset="0"/>
                <a:ea typeface="Roboto Slab" charset="0"/>
                <a:cs typeface="Roboto Slab" charset="0"/>
              </a:rPr>
              <a:t>Title of slide goes here.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6" y="1692275"/>
            <a:ext cx="3741738" cy="723275"/>
          </a:xfrm>
          <a:prstGeom prst="rect">
            <a:avLst/>
          </a:prstGeom>
        </p:spPr>
        <p:txBody>
          <a:bodyPr lIns="0" tIns="228600" rIns="0" bIns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6611" y="2481943"/>
            <a:ext cx="3741179" cy="3446158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61968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 —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B16029_PPTTemplates_TitleAndDividers_Corporate-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57201" y="457201"/>
            <a:ext cx="11266714" cy="59436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308858" y="2040822"/>
            <a:ext cx="4001193" cy="1423957"/>
          </a:xfrm>
          <a:prstGeom prst="rect">
            <a:avLst/>
          </a:prstGeom>
        </p:spPr>
        <p:txBody>
          <a:bodyPr wrap="square" lIns="0" tIns="137160" rIns="0" bIns="0" anchor="t" anchorCtr="0">
            <a:spAutoFit/>
          </a:bodyPr>
          <a:lstStyle>
            <a:lvl1pPr>
              <a:defRPr sz="4199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/>
              <a:t>Divider, call-out, etc.</a:t>
            </a: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925286" y="4762954"/>
            <a:ext cx="3733800" cy="3859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Roboto Slab Regular" charset="0"/>
                <a:ea typeface="+mj-ea"/>
                <a:cs typeface="+mj-cs"/>
              </a:defRPr>
            </a:lvl1pPr>
          </a:lstStyle>
          <a:p>
            <a:endParaRPr lang="en-US" sz="1600" b="0">
              <a:solidFill>
                <a:schemeClr val="accent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309085" y="3347863"/>
            <a:ext cx="4001193" cy="784830"/>
          </a:xfrm>
          <a:prstGeom prst="rect">
            <a:avLst/>
          </a:prstGeom>
        </p:spPr>
        <p:txBody>
          <a:bodyPr wrap="square" lIns="0" tIns="22860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00" b="1" normalizeH="0" baseline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08858" y="1923691"/>
            <a:ext cx="4001193" cy="111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77574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Content Slid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0309" y="6282609"/>
            <a:ext cx="2844800" cy="365125"/>
          </a:xfrm>
          <a:prstGeom prst="rect">
            <a:avLst/>
          </a:prstGeom>
        </p:spPr>
        <p:txBody>
          <a:bodyPr/>
          <a:lstStyle/>
          <a:p>
            <a:fld id="{C1E9C267-FC72-D447-BF05-09A3351C68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1149062"/>
            <a:ext cx="8704734" cy="477054"/>
          </a:xfrm>
          <a:prstGeom prst="rect">
            <a:avLst/>
          </a:prstGeom>
          <a:noFill/>
        </p:spPr>
        <p:txBody>
          <a:bodyPr wrap="square" lIns="0" tIns="228600" rIns="0" bIns="0">
            <a:spAutoFit/>
          </a:bodyPr>
          <a:lstStyle>
            <a:lvl1pPr marL="0" indent="0">
              <a:buNone/>
              <a:defRPr sz="1600" b="1">
                <a:solidFill>
                  <a:srgbClr val="009CDE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6725" y="1917290"/>
            <a:ext cx="4884018" cy="4185943"/>
          </a:xfrm>
          <a:prstGeom prst="rect">
            <a:avLst/>
          </a:prstGeom>
        </p:spPr>
        <p:txBody>
          <a:bodyPr lIns="0" tIns="228600" rIns="0" bIns="0"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charset="0"/>
              <a:buNone/>
              <a:defRPr sz="1600" baseline="0">
                <a:solidFill>
                  <a:srgbClr val="009CDE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158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2pPr>
            <a:lvl3pPr marL="914316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3pPr>
            <a:lvl4pPr marL="1371474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4pPr>
            <a:lvl5pPr marL="1828632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Paragraph describing content to the right.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636830" y="1917290"/>
            <a:ext cx="6096678" cy="4185943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rgbClr val="009CDE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646979"/>
            <a:ext cx="7697872" cy="494764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3600" baseline="0">
                <a:latin typeface="Roboto Slab Regular"/>
                <a:cs typeface="Roboto Slab Regular"/>
              </a:defRPr>
            </a:lvl1pPr>
          </a:lstStyle>
          <a:p>
            <a:pPr lvl="0"/>
            <a:r>
              <a:rPr lang="en-US"/>
              <a:t>Title of slide goes here.</a:t>
            </a:r>
          </a:p>
        </p:txBody>
      </p:sp>
    </p:spTree>
    <p:extLst>
      <p:ext uri="{BB962C8B-B14F-4D97-AF65-F5344CB8AC3E}">
        <p14:creationId xmlns:p14="http://schemas.microsoft.com/office/powerpoint/2010/main" val="16324082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7480" y="340639"/>
            <a:ext cx="11517138" cy="5818125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329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359" y="1536675"/>
            <a:ext cx="4828269" cy="589709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>
              <a:defRPr sz="4367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360" y="5064161"/>
            <a:ext cx="4828269" cy="5346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899" b="1">
                <a:solidFill>
                  <a:schemeClr val="accent2"/>
                </a:solidFill>
                <a:latin typeface="+mj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reeform 17"/>
          <p:cNvSpPr/>
          <p:nvPr/>
        </p:nvSpPr>
        <p:spPr>
          <a:xfrm>
            <a:off x="6067374" y="347530"/>
            <a:ext cx="5807244" cy="5811235"/>
          </a:xfrm>
          <a:custGeom>
            <a:avLst/>
            <a:gdLst>
              <a:gd name="connsiteX0" fmla="*/ 2394783 w 6080760"/>
              <a:gd name="connsiteY0" fmla="*/ 0 h 6084855"/>
              <a:gd name="connsiteX1" fmla="*/ 3872619 w 6080760"/>
              <a:gd name="connsiteY1" fmla="*/ 0 h 6084855"/>
              <a:gd name="connsiteX2" fmla="*/ 4065568 w 6080760"/>
              <a:gd name="connsiteY2" fmla="*/ 49612 h 6084855"/>
              <a:gd name="connsiteX3" fmla="*/ 6013655 w 6080760"/>
              <a:gd name="connsiteY3" fmla="*/ 1805104 h 6084855"/>
              <a:gd name="connsiteX4" fmla="*/ 6080760 w 6080760"/>
              <a:gd name="connsiteY4" fmla="*/ 1980033 h 6084855"/>
              <a:gd name="connsiteX5" fmla="*/ 6080760 w 6080760"/>
              <a:gd name="connsiteY5" fmla="*/ 4099313 h 6084855"/>
              <a:gd name="connsiteX6" fmla="*/ 6021140 w 6080760"/>
              <a:gd name="connsiteY6" fmla="*/ 4262206 h 6084855"/>
              <a:gd name="connsiteX7" fmla="*/ 4065568 w 6080760"/>
              <a:gd name="connsiteY7" fmla="*/ 6035244 h 6084855"/>
              <a:gd name="connsiteX8" fmla="*/ 3882178 w 6080760"/>
              <a:gd name="connsiteY8" fmla="*/ 6084855 h 6084855"/>
              <a:gd name="connsiteX9" fmla="*/ 2394778 w 6080760"/>
              <a:gd name="connsiteY9" fmla="*/ 6084855 h 6084855"/>
              <a:gd name="connsiteX10" fmla="*/ 2201834 w 6080760"/>
              <a:gd name="connsiteY10" fmla="*/ 6035244 h 6084855"/>
              <a:gd name="connsiteX11" fmla="*/ 0 w 6080760"/>
              <a:gd name="connsiteY11" fmla="*/ 3042428 h 6084855"/>
              <a:gd name="connsiteX12" fmla="*/ 2201834 w 6080760"/>
              <a:gd name="connsiteY12" fmla="*/ 49612 h 608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0" h="6084855">
                <a:moveTo>
                  <a:pt x="2394783" y="0"/>
                </a:moveTo>
                <a:lnTo>
                  <a:pt x="3872619" y="0"/>
                </a:lnTo>
                <a:lnTo>
                  <a:pt x="4065568" y="49612"/>
                </a:lnTo>
                <a:cubicBezTo>
                  <a:pt x="4942564" y="322387"/>
                  <a:pt x="5654401" y="970025"/>
                  <a:pt x="6013655" y="1805104"/>
                </a:cubicBezTo>
                <a:lnTo>
                  <a:pt x="6080760" y="1980033"/>
                </a:lnTo>
                <a:lnTo>
                  <a:pt x="6080760" y="4099313"/>
                </a:lnTo>
                <a:lnTo>
                  <a:pt x="6021140" y="4262206"/>
                </a:lnTo>
                <a:cubicBezTo>
                  <a:pt x="5664348" y="5105755"/>
                  <a:pt x="4948697" y="5760562"/>
                  <a:pt x="4065568" y="6035244"/>
                </a:cubicBezTo>
                <a:lnTo>
                  <a:pt x="3882178" y="6084855"/>
                </a:lnTo>
                <a:lnTo>
                  <a:pt x="2394778" y="6084855"/>
                </a:lnTo>
                <a:lnTo>
                  <a:pt x="2201834" y="6035244"/>
                </a:lnTo>
                <a:cubicBezTo>
                  <a:pt x="926204" y="5638482"/>
                  <a:pt x="0" y="4448618"/>
                  <a:pt x="0" y="3042428"/>
                </a:cubicBezTo>
                <a:cubicBezTo>
                  <a:pt x="0" y="1636239"/>
                  <a:pt x="926204" y="446375"/>
                  <a:pt x="2201834" y="49612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357481" y="6304778"/>
            <a:ext cx="3932368" cy="274320"/>
          </a:xfrm>
        </p:spPr>
        <p:txBody>
          <a:bodyPr lIns="0" bIns="45720" anchor="b">
            <a:noAutofit/>
          </a:bodyPr>
          <a:lstStyle>
            <a:lvl1pPr marL="0" indent="0">
              <a:buNone/>
              <a:defRPr sz="1519">
                <a:solidFill>
                  <a:schemeClr val="tx1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47" name="Picture Placeholder 46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67374" y="340639"/>
            <a:ext cx="5807245" cy="5824934"/>
          </a:xfrm>
          <a:custGeom>
            <a:avLst/>
            <a:gdLst>
              <a:gd name="connsiteX0" fmla="*/ 2428341 w 6080761"/>
              <a:gd name="connsiteY0" fmla="*/ 0 h 6099200"/>
              <a:gd name="connsiteX1" fmla="*/ 3846583 w 6080761"/>
              <a:gd name="connsiteY1" fmla="*/ 0 h 6099200"/>
              <a:gd name="connsiteX2" fmla="*/ 4063129 w 6080761"/>
              <a:gd name="connsiteY2" fmla="*/ 58581 h 6099200"/>
              <a:gd name="connsiteX3" fmla="*/ 6017528 w 6080761"/>
              <a:gd name="connsiteY3" fmla="*/ 1830555 h 6099200"/>
              <a:gd name="connsiteX4" fmla="*/ 6080761 w 6080761"/>
              <a:gd name="connsiteY4" fmla="*/ 2003320 h 6099200"/>
              <a:gd name="connsiteX5" fmla="*/ 6080761 w 6080761"/>
              <a:gd name="connsiteY5" fmla="*/ 4095880 h 6099200"/>
              <a:gd name="connsiteX6" fmla="*/ 6017528 w 6080761"/>
              <a:gd name="connsiteY6" fmla="*/ 4268646 h 6099200"/>
              <a:gd name="connsiteX7" fmla="*/ 4063129 w 6080761"/>
              <a:gd name="connsiteY7" fmla="*/ 6040620 h 6099200"/>
              <a:gd name="connsiteX8" fmla="*/ 3846583 w 6080761"/>
              <a:gd name="connsiteY8" fmla="*/ 6099200 h 6099200"/>
              <a:gd name="connsiteX9" fmla="*/ 2428341 w 6080761"/>
              <a:gd name="connsiteY9" fmla="*/ 6099200 h 6099200"/>
              <a:gd name="connsiteX10" fmla="*/ 2200513 w 6080761"/>
              <a:gd name="connsiteY10" fmla="*/ 6040620 h 6099200"/>
              <a:gd name="connsiteX11" fmla="*/ 0 w 6080761"/>
              <a:gd name="connsiteY11" fmla="*/ 3049600 h 6099200"/>
              <a:gd name="connsiteX12" fmla="*/ 2200513 w 6080761"/>
              <a:gd name="connsiteY12" fmla="*/ 58581 h 60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1" h="6099200">
                <a:moveTo>
                  <a:pt x="2428341" y="0"/>
                </a:moveTo>
                <a:lnTo>
                  <a:pt x="3846583" y="0"/>
                </a:lnTo>
                <a:lnTo>
                  <a:pt x="4063129" y="58581"/>
                </a:lnTo>
                <a:cubicBezTo>
                  <a:pt x="4945729" y="333098"/>
                  <a:pt x="5660951" y="987512"/>
                  <a:pt x="6017528" y="1830555"/>
                </a:cubicBezTo>
                <a:lnTo>
                  <a:pt x="6080761" y="2003320"/>
                </a:lnTo>
                <a:lnTo>
                  <a:pt x="6080761" y="4095880"/>
                </a:lnTo>
                <a:lnTo>
                  <a:pt x="6017528" y="4268646"/>
                </a:lnTo>
                <a:cubicBezTo>
                  <a:pt x="5660951" y="5111689"/>
                  <a:pt x="4945728" y="5766103"/>
                  <a:pt x="4063129" y="6040620"/>
                </a:cubicBezTo>
                <a:lnTo>
                  <a:pt x="3846583" y="6099200"/>
                </a:lnTo>
                <a:lnTo>
                  <a:pt x="2428341" y="6099200"/>
                </a:lnTo>
                <a:lnTo>
                  <a:pt x="2200513" y="6040620"/>
                </a:lnTo>
                <a:cubicBezTo>
                  <a:pt x="925648" y="5644095"/>
                  <a:pt x="0" y="4454946"/>
                  <a:pt x="0" y="3049600"/>
                </a:cubicBezTo>
                <a:cubicBezTo>
                  <a:pt x="0" y="1644255"/>
                  <a:pt x="925648" y="455105"/>
                  <a:pt x="2200513" y="58581"/>
                </a:cubicBezTo>
                <a:close/>
              </a:path>
            </a:pathLst>
          </a:custGeom>
          <a:ln>
            <a:noFill/>
          </a:ln>
        </p:spPr>
        <p:txBody>
          <a:bodyPr wrap="square" lIns="274320" tIns="365760" anchor="ctr">
            <a:noAutofit/>
          </a:bodyPr>
          <a:lstStyle>
            <a:lvl1pPr marL="0" indent="0" algn="ctr">
              <a:buNone/>
              <a:defRPr sz="1709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Insert Brand Approved Picture for Cover</a:t>
            </a:r>
            <a:br>
              <a:rPr lang="en-US"/>
            </a:br>
            <a:r>
              <a:rPr lang="en-US"/>
              <a:t>(Square Pictures only)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86252" y="892293"/>
            <a:ext cx="4251902" cy="429568"/>
          </a:xfrm>
        </p:spPr>
        <p:txBody>
          <a:bodyPr>
            <a:noAutofit/>
          </a:bodyPr>
          <a:lstStyle>
            <a:lvl1pPr marL="0" indent="0">
              <a:buNone/>
              <a:defRPr lang="en-US" sz="1519" b="0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b="0" i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Copy, paste and align top left of chosen program logo to this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0510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9BB9-E49A-447E-9880-FB005335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52898-CCB7-446F-A76B-77998730B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590A7-7F72-47C7-8D07-08C16C95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3601E-B431-4580-B685-71E90DD5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FAD2-996D-48F9-9900-816E210B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93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790485" y="589036"/>
            <a:ext cx="10401515" cy="6268965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53330" y="877834"/>
            <a:ext cx="8241507" cy="1562892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 algn="l">
              <a:defRPr sz="5127" b="1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53330" y="5785200"/>
            <a:ext cx="6448450" cy="6687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658" b="0">
                <a:solidFill>
                  <a:schemeClr val="accent3"/>
                </a:solidFill>
                <a:latin typeface="+mn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10215964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329">
                <a:solidFill>
                  <a:schemeClr val="accent3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42356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329">
                <a:solidFill>
                  <a:schemeClr val="tx2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Add presenter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0485" cy="5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6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3253582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ta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60" y="1167549"/>
            <a:ext cx="11479080" cy="3303566"/>
          </a:xfrm>
          <a:prstGeom prst="rect">
            <a:avLst/>
          </a:prstGeom>
          <a:solidFill>
            <a:srgbClr val="F8F8F8"/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9"/>
          </a:p>
        </p:txBody>
      </p:sp>
      <p:sp>
        <p:nvSpPr>
          <p:cNvPr id="3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5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a slideba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117661" y="6252279"/>
            <a:ext cx="971787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61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117661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17661" y="440320"/>
            <a:ext cx="9717878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97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640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38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3243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3365587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6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2974" y="432879"/>
            <a:ext cx="5862034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485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2924" y="408560"/>
            <a:ext cx="11286153" cy="6100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99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Insert Full Background Photo Photo To Highlight a Key Message</a:t>
            </a:r>
          </a:p>
        </p:txBody>
      </p:sp>
      <p:sp>
        <p:nvSpPr>
          <p:cNvPr id="5" name="Slide title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749371" y="699913"/>
            <a:ext cx="5819868" cy="39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1"/>
              <a:t>This is a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2924" y="432879"/>
            <a:ext cx="11286153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76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Full Slid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72305" y="175390"/>
            <a:ext cx="11847391" cy="6507219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lIns="1920240" tIns="182880" rIns="1920240" bIns="182880" anchor="ctr" anchorCtr="0">
            <a:noAutofit/>
          </a:bodyPr>
          <a:lstStyle>
            <a:lvl1pPr algn="ctr">
              <a:defRPr sz="3038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  <a:br>
              <a:rPr lang="en-US"/>
            </a:br>
            <a:r>
              <a:rPr lang="en-US"/>
              <a:t>(Use Format Background to Change Picture)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E8A6A2C-8C88-3241-8B6A-AC170FE03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817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86B3-1607-4F6C-9663-326290C7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33EED-A545-4708-BA18-C2FFACD8C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11A66-9600-4F76-996E-6EB63518A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2ECBB-DCB0-4C06-8A69-CEFA1B14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5EF19-AFD0-4441-9DC6-B3EBCFF8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6E98A-E534-4561-8425-ECAC7D63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Soli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34537"/>
            <a:ext cx="12192000" cy="3588923"/>
          </a:xfrm>
          <a:prstGeom prst="rect">
            <a:avLst/>
          </a:prstGeom>
        </p:spPr>
        <p:txBody>
          <a:bodyPr lIns="1920240" tIns="45720" rIns="1920240" bIns="45720" anchor="ctr" anchorCtr="0">
            <a:noAutofit/>
          </a:bodyPr>
          <a:lstStyle>
            <a:lvl1pPr algn="ctr">
              <a:defRPr sz="4367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89823" y="1925777"/>
            <a:ext cx="1475292" cy="1150358"/>
            <a:chOff x="1422137" y="1996264"/>
            <a:chExt cx="1197131" cy="933450"/>
          </a:xfrm>
        </p:grpSpPr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32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 rot="10800000">
            <a:off x="9226823" y="2048551"/>
            <a:ext cx="1475292" cy="1150358"/>
            <a:chOff x="1422137" y="1996264"/>
            <a:chExt cx="1197131" cy="933450"/>
          </a:xfrm>
        </p:grpSpPr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21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27" name="Freeform 2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376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9258" y="2952883"/>
            <a:ext cx="4556067" cy="589709"/>
          </a:xfrm>
          <a:prstGeom prst="rect">
            <a:avLst/>
          </a:prstGeom>
        </p:spPr>
        <p:txBody>
          <a:bodyPr lIns="0" tIns="45720" rIns="0" bIns="45720" anchor="ctr" anchorCtr="0">
            <a:noAutofit/>
          </a:bodyPr>
          <a:lstStyle>
            <a:lvl1pPr algn="ctr">
              <a:defRPr sz="5696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24" y="5907150"/>
            <a:ext cx="1794353" cy="3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939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— 1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3478" y="555810"/>
            <a:ext cx="6960030" cy="5372292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add text or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ED8CA-143E-8B40-B3C8-0174DDF149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66611" y="555810"/>
            <a:ext cx="3741179" cy="1246495"/>
          </a:xfrm>
          <a:prstGeom prst="rect">
            <a:avLst/>
          </a:prstGeom>
        </p:spPr>
        <p:txBody>
          <a:bodyPr lIns="0" tIns="137160" rIns="0" bIns="0">
            <a:spAutoFit/>
          </a:bodyPr>
          <a:lstStyle>
            <a:lvl1pPr>
              <a:defRPr sz="3199" baseline="0">
                <a:solidFill>
                  <a:schemeClr val="tx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 sz="3600">
                <a:latin typeface="Roboto Slab" charset="0"/>
                <a:ea typeface="Roboto Slab" charset="0"/>
                <a:cs typeface="Roboto Slab" charset="0"/>
              </a:rPr>
              <a:t>Title of slide goes here.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6" y="1692275"/>
            <a:ext cx="3741738" cy="723275"/>
          </a:xfrm>
          <a:prstGeom prst="rect">
            <a:avLst/>
          </a:prstGeom>
        </p:spPr>
        <p:txBody>
          <a:bodyPr lIns="0" tIns="228600" rIns="0" bIns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6611" y="2481943"/>
            <a:ext cx="3741179" cy="3446158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408850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 —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B16029_PPTTemplates_TitleAndDividers_Corporate-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57201" y="457201"/>
            <a:ext cx="11266714" cy="59436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308858" y="2040822"/>
            <a:ext cx="4001193" cy="1423957"/>
          </a:xfrm>
          <a:prstGeom prst="rect">
            <a:avLst/>
          </a:prstGeom>
        </p:spPr>
        <p:txBody>
          <a:bodyPr wrap="square" lIns="0" tIns="137160" rIns="0" bIns="0" anchor="t" anchorCtr="0">
            <a:spAutoFit/>
          </a:bodyPr>
          <a:lstStyle>
            <a:lvl1pPr>
              <a:defRPr sz="4199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/>
              <a:t>Divider, call-out, etc.</a:t>
            </a: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925286" y="4762954"/>
            <a:ext cx="3733800" cy="3859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Roboto Slab Regular" charset="0"/>
                <a:ea typeface="+mj-ea"/>
                <a:cs typeface="+mj-cs"/>
              </a:defRPr>
            </a:lvl1pPr>
          </a:lstStyle>
          <a:p>
            <a:endParaRPr lang="en-US" sz="1600" b="0">
              <a:solidFill>
                <a:schemeClr val="accent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309085" y="3347863"/>
            <a:ext cx="4001193" cy="784830"/>
          </a:xfrm>
          <a:prstGeom prst="rect">
            <a:avLst/>
          </a:prstGeom>
        </p:spPr>
        <p:txBody>
          <a:bodyPr wrap="square" lIns="0" tIns="22860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00" b="1" normalizeH="0" baseline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08858" y="1923691"/>
            <a:ext cx="4001193" cy="111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699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Content Slid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0309" y="6282609"/>
            <a:ext cx="2844800" cy="365125"/>
          </a:xfrm>
          <a:prstGeom prst="rect">
            <a:avLst/>
          </a:prstGeom>
        </p:spPr>
        <p:txBody>
          <a:bodyPr/>
          <a:lstStyle/>
          <a:p>
            <a:fld id="{C1E9C267-FC72-D447-BF05-09A3351C68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1149062"/>
            <a:ext cx="8704734" cy="477054"/>
          </a:xfrm>
          <a:prstGeom prst="rect">
            <a:avLst/>
          </a:prstGeom>
          <a:noFill/>
        </p:spPr>
        <p:txBody>
          <a:bodyPr wrap="square" lIns="0" tIns="228600" rIns="0" bIns="0">
            <a:spAutoFit/>
          </a:bodyPr>
          <a:lstStyle>
            <a:lvl1pPr marL="0" indent="0">
              <a:buNone/>
              <a:defRPr sz="1600" b="1">
                <a:solidFill>
                  <a:srgbClr val="009CDE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6725" y="1917290"/>
            <a:ext cx="4884018" cy="4185943"/>
          </a:xfrm>
          <a:prstGeom prst="rect">
            <a:avLst/>
          </a:prstGeom>
        </p:spPr>
        <p:txBody>
          <a:bodyPr lIns="0" tIns="228600" rIns="0" bIns="0"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charset="0"/>
              <a:buNone/>
              <a:defRPr sz="1600" baseline="0">
                <a:solidFill>
                  <a:srgbClr val="009CDE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158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2pPr>
            <a:lvl3pPr marL="914316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3pPr>
            <a:lvl4pPr marL="1371474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4pPr>
            <a:lvl5pPr marL="1828632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Paragraph describing content to the right.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636830" y="1917290"/>
            <a:ext cx="6096678" cy="4185943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rgbClr val="009CDE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646979"/>
            <a:ext cx="7697872" cy="494764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3600" baseline="0">
                <a:latin typeface="Roboto Slab Regular"/>
                <a:cs typeface="Roboto Slab Regular"/>
              </a:defRPr>
            </a:lvl1pPr>
          </a:lstStyle>
          <a:p>
            <a:pPr lvl="0"/>
            <a:r>
              <a:rPr lang="en-US"/>
              <a:t>Title of slide goes here.</a:t>
            </a:r>
          </a:p>
        </p:txBody>
      </p:sp>
    </p:spTree>
    <p:extLst>
      <p:ext uri="{BB962C8B-B14F-4D97-AF65-F5344CB8AC3E}">
        <p14:creationId xmlns:p14="http://schemas.microsoft.com/office/powerpoint/2010/main" val="413081511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. Statement Slide - No Imag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1" y="461691"/>
            <a:ext cx="11266714" cy="5667887"/>
          </a:xfrm>
          <a:prstGeom prst="rect">
            <a:avLst/>
          </a:prstGeom>
          <a:solidFill>
            <a:srgbClr val="B4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9486" y="2043974"/>
            <a:ext cx="7630887" cy="807382"/>
          </a:xfrm>
          <a:prstGeom prst="rect">
            <a:avLst/>
          </a:prstGeom>
        </p:spPr>
        <p:txBody>
          <a:bodyPr lIns="0" tIns="137160" rIns="0" bIns="0"/>
          <a:lstStyle>
            <a:lvl1pPr algn="ctr">
              <a:defRPr sz="4199" baseline="0">
                <a:solidFill>
                  <a:schemeClr val="tx1"/>
                </a:solidFill>
                <a:latin typeface="Roboto Slab Regular"/>
                <a:cs typeface="Roboto Slab Regular"/>
              </a:defRPr>
            </a:lvl1pPr>
          </a:lstStyle>
          <a:p>
            <a:r>
              <a:rPr lang="en-US"/>
              <a:t>Statement goes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87310" y="6193619"/>
            <a:ext cx="2844800" cy="365125"/>
          </a:xfrm>
        </p:spPr>
        <p:txBody>
          <a:bodyPr tIns="0" rIns="0" bIns="0" anchor="b"/>
          <a:lstStyle/>
          <a:p>
            <a:fld id="{E58C0DC8-E089-4D4A-A71C-1ACF76415C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179486" y="1923691"/>
            <a:ext cx="7630887" cy="111986"/>
          </a:xfrm>
          <a:prstGeom prst="rect">
            <a:avLst/>
          </a:prstGeom>
          <a:solidFill>
            <a:srgbClr val="01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2179486" y="2851357"/>
            <a:ext cx="7630888" cy="507831"/>
          </a:xfrm>
          <a:prstGeom prst="rect">
            <a:avLst/>
          </a:prstGeom>
        </p:spPr>
        <p:txBody>
          <a:bodyPr wrap="square" lIns="0" tIns="22860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normalizeH="0" baseline="0">
                <a:solidFill>
                  <a:schemeClr val="tx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7744" y="4077111"/>
            <a:ext cx="10036514" cy="687931"/>
          </a:xfrm>
          <a:prstGeom prst="rect">
            <a:avLst/>
          </a:prstGeom>
        </p:spPr>
        <p:txBody>
          <a:bodyPr wrap="square" lIns="0" tIns="0" rIns="0" bIns="0" numCol="3" spcCol="914400">
            <a:spAutoFit/>
          </a:bodyPr>
          <a:lstStyle>
            <a:lvl1pPr marL="285724" indent="-285724" algn="ctr">
              <a:lnSpc>
                <a:spcPct val="100000"/>
              </a:lnSpc>
              <a:buFont typeface="Arial"/>
              <a:buChar char="•"/>
              <a:defRPr sz="1800" b="1" normalizeH="0" baseline="0">
                <a:solidFill>
                  <a:schemeClr val="tx1"/>
                </a:solidFill>
                <a:latin typeface="Roboto Medium"/>
                <a:ea typeface="Roboto Slab" charset="0"/>
                <a:cs typeface="Roboto Medium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7480" y="340639"/>
            <a:ext cx="11517138" cy="5818125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329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359" y="1536675"/>
            <a:ext cx="4828269" cy="589709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>
              <a:defRPr sz="4367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360" y="5064161"/>
            <a:ext cx="4828269" cy="5346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899" b="1">
                <a:solidFill>
                  <a:schemeClr val="accent2"/>
                </a:solidFill>
                <a:latin typeface="+mj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reeform 17"/>
          <p:cNvSpPr/>
          <p:nvPr/>
        </p:nvSpPr>
        <p:spPr>
          <a:xfrm>
            <a:off x="6067374" y="347530"/>
            <a:ext cx="5807244" cy="5811235"/>
          </a:xfrm>
          <a:custGeom>
            <a:avLst/>
            <a:gdLst>
              <a:gd name="connsiteX0" fmla="*/ 2394783 w 6080760"/>
              <a:gd name="connsiteY0" fmla="*/ 0 h 6084855"/>
              <a:gd name="connsiteX1" fmla="*/ 3872619 w 6080760"/>
              <a:gd name="connsiteY1" fmla="*/ 0 h 6084855"/>
              <a:gd name="connsiteX2" fmla="*/ 4065568 w 6080760"/>
              <a:gd name="connsiteY2" fmla="*/ 49612 h 6084855"/>
              <a:gd name="connsiteX3" fmla="*/ 6013655 w 6080760"/>
              <a:gd name="connsiteY3" fmla="*/ 1805104 h 6084855"/>
              <a:gd name="connsiteX4" fmla="*/ 6080760 w 6080760"/>
              <a:gd name="connsiteY4" fmla="*/ 1980033 h 6084855"/>
              <a:gd name="connsiteX5" fmla="*/ 6080760 w 6080760"/>
              <a:gd name="connsiteY5" fmla="*/ 4099313 h 6084855"/>
              <a:gd name="connsiteX6" fmla="*/ 6021140 w 6080760"/>
              <a:gd name="connsiteY6" fmla="*/ 4262206 h 6084855"/>
              <a:gd name="connsiteX7" fmla="*/ 4065568 w 6080760"/>
              <a:gd name="connsiteY7" fmla="*/ 6035244 h 6084855"/>
              <a:gd name="connsiteX8" fmla="*/ 3882178 w 6080760"/>
              <a:gd name="connsiteY8" fmla="*/ 6084855 h 6084855"/>
              <a:gd name="connsiteX9" fmla="*/ 2394778 w 6080760"/>
              <a:gd name="connsiteY9" fmla="*/ 6084855 h 6084855"/>
              <a:gd name="connsiteX10" fmla="*/ 2201834 w 6080760"/>
              <a:gd name="connsiteY10" fmla="*/ 6035244 h 6084855"/>
              <a:gd name="connsiteX11" fmla="*/ 0 w 6080760"/>
              <a:gd name="connsiteY11" fmla="*/ 3042428 h 6084855"/>
              <a:gd name="connsiteX12" fmla="*/ 2201834 w 6080760"/>
              <a:gd name="connsiteY12" fmla="*/ 49612 h 608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0" h="6084855">
                <a:moveTo>
                  <a:pt x="2394783" y="0"/>
                </a:moveTo>
                <a:lnTo>
                  <a:pt x="3872619" y="0"/>
                </a:lnTo>
                <a:lnTo>
                  <a:pt x="4065568" y="49612"/>
                </a:lnTo>
                <a:cubicBezTo>
                  <a:pt x="4942564" y="322387"/>
                  <a:pt x="5654401" y="970025"/>
                  <a:pt x="6013655" y="1805104"/>
                </a:cubicBezTo>
                <a:lnTo>
                  <a:pt x="6080760" y="1980033"/>
                </a:lnTo>
                <a:lnTo>
                  <a:pt x="6080760" y="4099313"/>
                </a:lnTo>
                <a:lnTo>
                  <a:pt x="6021140" y="4262206"/>
                </a:lnTo>
                <a:cubicBezTo>
                  <a:pt x="5664348" y="5105755"/>
                  <a:pt x="4948697" y="5760562"/>
                  <a:pt x="4065568" y="6035244"/>
                </a:cubicBezTo>
                <a:lnTo>
                  <a:pt x="3882178" y="6084855"/>
                </a:lnTo>
                <a:lnTo>
                  <a:pt x="2394778" y="6084855"/>
                </a:lnTo>
                <a:lnTo>
                  <a:pt x="2201834" y="6035244"/>
                </a:lnTo>
                <a:cubicBezTo>
                  <a:pt x="926204" y="5638482"/>
                  <a:pt x="0" y="4448618"/>
                  <a:pt x="0" y="3042428"/>
                </a:cubicBezTo>
                <a:cubicBezTo>
                  <a:pt x="0" y="1636239"/>
                  <a:pt x="926204" y="446375"/>
                  <a:pt x="2201834" y="49612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357481" y="6304778"/>
            <a:ext cx="3932368" cy="274320"/>
          </a:xfrm>
        </p:spPr>
        <p:txBody>
          <a:bodyPr lIns="0" bIns="45720" anchor="b">
            <a:noAutofit/>
          </a:bodyPr>
          <a:lstStyle>
            <a:lvl1pPr marL="0" indent="0">
              <a:buNone/>
              <a:defRPr sz="1519">
                <a:solidFill>
                  <a:schemeClr val="tx1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47" name="Picture Placeholder 46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67374" y="340639"/>
            <a:ext cx="5807245" cy="5824934"/>
          </a:xfrm>
          <a:custGeom>
            <a:avLst/>
            <a:gdLst>
              <a:gd name="connsiteX0" fmla="*/ 2428341 w 6080761"/>
              <a:gd name="connsiteY0" fmla="*/ 0 h 6099200"/>
              <a:gd name="connsiteX1" fmla="*/ 3846583 w 6080761"/>
              <a:gd name="connsiteY1" fmla="*/ 0 h 6099200"/>
              <a:gd name="connsiteX2" fmla="*/ 4063129 w 6080761"/>
              <a:gd name="connsiteY2" fmla="*/ 58581 h 6099200"/>
              <a:gd name="connsiteX3" fmla="*/ 6017528 w 6080761"/>
              <a:gd name="connsiteY3" fmla="*/ 1830555 h 6099200"/>
              <a:gd name="connsiteX4" fmla="*/ 6080761 w 6080761"/>
              <a:gd name="connsiteY4" fmla="*/ 2003320 h 6099200"/>
              <a:gd name="connsiteX5" fmla="*/ 6080761 w 6080761"/>
              <a:gd name="connsiteY5" fmla="*/ 4095880 h 6099200"/>
              <a:gd name="connsiteX6" fmla="*/ 6017528 w 6080761"/>
              <a:gd name="connsiteY6" fmla="*/ 4268646 h 6099200"/>
              <a:gd name="connsiteX7" fmla="*/ 4063129 w 6080761"/>
              <a:gd name="connsiteY7" fmla="*/ 6040620 h 6099200"/>
              <a:gd name="connsiteX8" fmla="*/ 3846583 w 6080761"/>
              <a:gd name="connsiteY8" fmla="*/ 6099200 h 6099200"/>
              <a:gd name="connsiteX9" fmla="*/ 2428341 w 6080761"/>
              <a:gd name="connsiteY9" fmla="*/ 6099200 h 6099200"/>
              <a:gd name="connsiteX10" fmla="*/ 2200513 w 6080761"/>
              <a:gd name="connsiteY10" fmla="*/ 6040620 h 6099200"/>
              <a:gd name="connsiteX11" fmla="*/ 0 w 6080761"/>
              <a:gd name="connsiteY11" fmla="*/ 3049600 h 6099200"/>
              <a:gd name="connsiteX12" fmla="*/ 2200513 w 6080761"/>
              <a:gd name="connsiteY12" fmla="*/ 58581 h 60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761" h="6099200">
                <a:moveTo>
                  <a:pt x="2428341" y="0"/>
                </a:moveTo>
                <a:lnTo>
                  <a:pt x="3846583" y="0"/>
                </a:lnTo>
                <a:lnTo>
                  <a:pt x="4063129" y="58581"/>
                </a:lnTo>
                <a:cubicBezTo>
                  <a:pt x="4945729" y="333098"/>
                  <a:pt x="5660951" y="987512"/>
                  <a:pt x="6017528" y="1830555"/>
                </a:cubicBezTo>
                <a:lnTo>
                  <a:pt x="6080761" y="2003320"/>
                </a:lnTo>
                <a:lnTo>
                  <a:pt x="6080761" y="4095880"/>
                </a:lnTo>
                <a:lnTo>
                  <a:pt x="6017528" y="4268646"/>
                </a:lnTo>
                <a:cubicBezTo>
                  <a:pt x="5660951" y="5111689"/>
                  <a:pt x="4945728" y="5766103"/>
                  <a:pt x="4063129" y="6040620"/>
                </a:cubicBezTo>
                <a:lnTo>
                  <a:pt x="3846583" y="6099200"/>
                </a:lnTo>
                <a:lnTo>
                  <a:pt x="2428341" y="6099200"/>
                </a:lnTo>
                <a:lnTo>
                  <a:pt x="2200513" y="6040620"/>
                </a:lnTo>
                <a:cubicBezTo>
                  <a:pt x="925648" y="5644095"/>
                  <a:pt x="0" y="4454946"/>
                  <a:pt x="0" y="3049600"/>
                </a:cubicBezTo>
                <a:cubicBezTo>
                  <a:pt x="0" y="1644255"/>
                  <a:pt x="925648" y="455105"/>
                  <a:pt x="2200513" y="58581"/>
                </a:cubicBezTo>
                <a:close/>
              </a:path>
            </a:pathLst>
          </a:custGeom>
          <a:ln>
            <a:noFill/>
          </a:ln>
        </p:spPr>
        <p:txBody>
          <a:bodyPr wrap="square" lIns="274320" tIns="365760" anchor="ctr">
            <a:noAutofit/>
          </a:bodyPr>
          <a:lstStyle>
            <a:lvl1pPr marL="0" indent="0" algn="ctr">
              <a:buNone/>
              <a:defRPr sz="1709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Insert Brand Approved Picture for Cover</a:t>
            </a:r>
            <a:br>
              <a:rPr lang="en-US"/>
            </a:br>
            <a:r>
              <a:rPr lang="en-US"/>
              <a:t>(Square Pictures only)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86252" y="892293"/>
            <a:ext cx="4251902" cy="429568"/>
          </a:xfrm>
        </p:spPr>
        <p:txBody>
          <a:bodyPr>
            <a:noAutofit/>
          </a:bodyPr>
          <a:lstStyle>
            <a:lvl1pPr marL="0" indent="0">
              <a:buNone/>
              <a:defRPr lang="en-US" sz="1519" b="0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b="0" i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Copy, paste and align top left of chosen program logo to this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832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790485" y="589036"/>
            <a:ext cx="10401515" cy="6268965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53330" y="877834"/>
            <a:ext cx="8241507" cy="1562892"/>
          </a:xfrm>
          <a:prstGeom prst="rect">
            <a:avLst/>
          </a:prstGeom>
        </p:spPr>
        <p:txBody>
          <a:bodyPr lIns="0" tIns="45720" rIns="0" bIns="45720" anchor="t" anchorCtr="0">
            <a:noAutofit/>
          </a:bodyPr>
          <a:lstStyle>
            <a:lvl1pPr algn="l">
              <a:defRPr sz="5127" b="1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53330" y="5785200"/>
            <a:ext cx="6448450" cy="6687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658" b="0">
                <a:solidFill>
                  <a:schemeClr val="accent3"/>
                </a:solidFill>
                <a:latin typeface="+mn-lt"/>
              </a:defRPr>
            </a:lvl1pPr>
            <a:lvl2pPr marL="46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10215964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329">
                <a:solidFill>
                  <a:schemeClr val="accent3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42356" y="6152322"/>
            <a:ext cx="1452402" cy="301677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329">
                <a:solidFill>
                  <a:schemeClr val="tx2"/>
                </a:solidFill>
                <a:latin typeface="+mj-lt"/>
              </a:defRPr>
            </a:lvl1pPr>
            <a:lvl2pPr marL="432558" indent="0">
              <a:buNone/>
              <a:defRPr/>
            </a:lvl2pPr>
            <a:lvl3pPr marL="726457" indent="0">
              <a:buNone/>
              <a:defRPr/>
            </a:lvl3pPr>
            <a:lvl4pPr marL="1180659" indent="0">
              <a:buNone/>
              <a:defRPr/>
            </a:lvl4pPr>
            <a:lvl5pPr marL="1863357" indent="0">
              <a:buNone/>
              <a:defRPr/>
            </a:lvl5pPr>
          </a:lstStyle>
          <a:p>
            <a:pPr lvl="0"/>
            <a:r>
              <a:rPr lang="en-US"/>
              <a:t>Add presenter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0485" cy="5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3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234304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95E0-E647-4B3C-B1CD-C447E8E3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9D31F-6E63-4451-B8D6-31BABDE4A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1B6C1-36A0-445D-A259-0515F66DA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E2636-4F58-4C6B-B617-FB832637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8DB02-E1FA-469C-8E37-9D7F5334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355EB9-9287-4C02-A2E7-C987D21E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C63015-A1EE-4C99-9190-F5010F5A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FBF72-0690-4509-BEA7-DE95A063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6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ta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60" y="1167549"/>
            <a:ext cx="11479080" cy="3303566"/>
          </a:xfrm>
          <a:prstGeom prst="rect">
            <a:avLst/>
          </a:prstGeom>
          <a:solidFill>
            <a:srgbClr val="F8F8F8"/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9"/>
          </a:p>
        </p:txBody>
      </p:sp>
      <p:sp>
        <p:nvSpPr>
          <p:cNvPr id="3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97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a slideba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117661" y="6252279"/>
            <a:ext cx="971787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61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117661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17661" y="440320"/>
            <a:ext cx="9717878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918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7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657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547125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20099" y="6252279"/>
            <a:ext cx="691544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9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920099" y="538394"/>
            <a:ext cx="6722515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0099" y="432880"/>
            <a:ext cx="6915440" cy="7441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4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rgbClr val="F8F8F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0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3243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</p:spTree>
    <p:extLst>
      <p:ext uri="{BB962C8B-B14F-4D97-AF65-F5344CB8AC3E}">
        <p14:creationId xmlns:p14="http://schemas.microsoft.com/office/powerpoint/2010/main" val="1822155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e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63333" y="0"/>
            <a:ext cx="5628667" cy="6858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/>
          <a:lstStyle/>
          <a:p>
            <a:pPr algn="ctr"/>
            <a:endParaRPr lang="en-US" sz="1899">
              <a:solidFill>
                <a:schemeClr val="tx1"/>
              </a:solidFill>
            </a:endParaRPr>
          </a:p>
        </p:txBody>
      </p:sp>
      <p:sp>
        <p:nvSpPr>
          <p:cNvPr id="26" name="SlideNumber"/>
          <p:cNvSpPr/>
          <p:nvPr/>
        </p:nvSpPr>
        <p:spPr>
          <a:xfrm>
            <a:off x="5728232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2974" y="6252279"/>
            <a:ext cx="582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" y="6363469"/>
            <a:ext cx="1264628" cy="217044"/>
          </a:xfrm>
          <a:prstGeom prst="rect">
            <a:avLst/>
          </a:prstGeom>
        </p:spPr>
      </p:pic>
      <p:sp>
        <p:nvSpPr>
          <p:cNvPr id="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5862034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2974" y="432879"/>
            <a:ext cx="5862034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56461" y="432879"/>
            <a:ext cx="5878547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689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2924" y="408560"/>
            <a:ext cx="11286153" cy="6100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99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Insert Full Background Photo Photo To Highlight a Key Message</a:t>
            </a:r>
          </a:p>
        </p:txBody>
      </p:sp>
      <p:sp>
        <p:nvSpPr>
          <p:cNvPr id="5" name="Slide title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749371" y="699913"/>
            <a:ext cx="5819868" cy="39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1"/>
              <a:t>This is a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2924" y="432879"/>
            <a:ext cx="11286153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378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Full Slid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72305" y="175390"/>
            <a:ext cx="11847391" cy="6507219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lIns="1920240" tIns="182880" rIns="1920240" bIns="182880" anchor="ctr" anchorCtr="0">
            <a:noAutofit/>
          </a:bodyPr>
          <a:lstStyle>
            <a:lvl1pPr algn="ctr">
              <a:defRPr sz="3038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  <a:br>
              <a:rPr lang="en-US"/>
            </a:br>
            <a:r>
              <a:rPr lang="en-US"/>
              <a:t>(Use Format Background to Change Picture)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E8A6A2C-8C88-3241-8B6A-AC170FE03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2929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Soli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34537"/>
            <a:ext cx="12192000" cy="3588923"/>
          </a:xfrm>
          <a:prstGeom prst="rect">
            <a:avLst/>
          </a:prstGeom>
        </p:spPr>
        <p:txBody>
          <a:bodyPr lIns="1920240" tIns="45720" rIns="1920240" bIns="45720" anchor="ctr" anchorCtr="0">
            <a:noAutofit/>
          </a:bodyPr>
          <a:lstStyle>
            <a:lvl1pPr algn="ctr">
              <a:defRPr sz="4367" b="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sample quote to draw help make a point based on what people are saying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89823" y="1925777"/>
            <a:ext cx="1475292" cy="1150358"/>
            <a:chOff x="1422137" y="1996264"/>
            <a:chExt cx="1197131" cy="933450"/>
          </a:xfrm>
        </p:grpSpPr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32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 rot="10800000">
            <a:off x="9226823" y="2048551"/>
            <a:ext cx="1475292" cy="1150358"/>
            <a:chOff x="1422137" y="1996264"/>
            <a:chExt cx="1197131" cy="933450"/>
          </a:xfrm>
        </p:grpSpPr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>
              <a:off x="1422137" y="1996264"/>
              <a:ext cx="550863" cy="933450"/>
              <a:chOff x="610" y="950"/>
              <a:chExt cx="347" cy="588"/>
            </a:xfrm>
          </p:grpSpPr>
          <p:sp>
            <p:nvSpPr>
              <p:cNvPr id="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42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  <p:grpSp>
          <p:nvGrpSpPr>
            <p:cNvPr id="21" name="Group 4"/>
            <p:cNvGrpSpPr>
              <a:grpSpLocks noChangeAspect="1"/>
            </p:cNvGrpSpPr>
            <p:nvPr/>
          </p:nvGrpSpPr>
          <p:grpSpPr bwMode="auto">
            <a:xfrm>
              <a:off x="2068405" y="1996264"/>
              <a:ext cx="550863" cy="933450"/>
              <a:chOff x="610" y="950"/>
              <a:chExt cx="347" cy="588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10" y="950"/>
                <a:ext cx="347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612" y="948"/>
                <a:ext cx="347" cy="588"/>
              </a:xfrm>
              <a:custGeom>
                <a:avLst/>
                <a:gdLst>
                  <a:gd name="T0" fmla="*/ 75 w 144"/>
                  <a:gd name="T1" fmla="*/ 0 h 246"/>
                  <a:gd name="T2" fmla="*/ 94 w 144"/>
                  <a:gd name="T3" fmla="*/ 14 h 246"/>
                  <a:gd name="T4" fmla="*/ 41 w 144"/>
                  <a:gd name="T5" fmla="*/ 85 h 246"/>
                  <a:gd name="T6" fmla="*/ 24 w 144"/>
                  <a:gd name="T7" fmla="*/ 126 h 246"/>
                  <a:gd name="T8" fmla="*/ 24 w 144"/>
                  <a:gd name="T9" fmla="*/ 222 h 246"/>
                  <a:gd name="T10" fmla="*/ 120 w 144"/>
                  <a:gd name="T11" fmla="*/ 222 h 246"/>
                  <a:gd name="T12" fmla="*/ 120 w 144"/>
                  <a:gd name="T13" fmla="*/ 138 h 246"/>
                  <a:gd name="T14" fmla="*/ 60 w 144"/>
                  <a:gd name="T15" fmla="*/ 138 h 246"/>
                  <a:gd name="T16" fmla="*/ 60 w 144"/>
                  <a:gd name="T17" fmla="*/ 114 h 246"/>
                  <a:gd name="T18" fmla="*/ 120 w 144"/>
                  <a:gd name="T19" fmla="*/ 114 h 246"/>
                  <a:gd name="T20" fmla="*/ 144 w 144"/>
                  <a:gd name="T21" fmla="*/ 138 h 246"/>
                  <a:gd name="T22" fmla="*/ 144 w 144"/>
                  <a:gd name="T23" fmla="*/ 222 h 246"/>
                  <a:gd name="T24" fmla="*/ 120 w 144"/>
                  <a:gd name="T25" fmla="*/ 246 h 246"/>
                  <a:gd name="T26" fmla="*/ 20 w 144"/>
                  <a:gd name="T27" fmla="*/ 246 h 246"/>
                  <a:gd name="T28" fmla="*/ 0 w 144"/>
                  <a:gd name="T29" fmla="*/ 222 h 246"/>
                  <a:gd name="T30" fmla="*/ 0 w 144"/>
                  <a:gd name="T31" fmla="*/ 126 h 246"/>
                  <a:gd name="T32" fmla="*/ 22 w 144"/>
                  <a:gd name="T33" fmla="*/ 70 h 246"/>
                  <a:gd name="T34" fmla="*/ 75 w 144"/>
                  <a:gd name="T3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246">
                    <a:moveTo>
                      <a:pt x="75" y="0"/>
                    </a:moveTo>
                    <a:cubicBezTo>
                      <a:pt x="94" y="14"/>
                      <a:pt x="94" y="14"/>
                      <a:pt x="94" y="14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31" y="97"/>
                      <a:pt x="24" y="110"/>
                      <a:pt x="24" y="126"/>
                    </a:cubicBezTo>
                    <a:cubicBezTo>
                      <a:pt x="24" y="222"/>
                      <a:pt x="24" y="222"/>
                      <a:pt x="24" y="222"/>
                    </a:cubicBezTo>
                    <a:cubicBezTo>
                      <a:pt x="120" y="222"/>
                      <a:pt x="120" y="222"/>
                      <a:pt x="120" y="222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33" y="114"/>
                      <a:pt x="144" y="125"/>
                      <a:pt x="144" y="138"/>
                    </a:cubicBezTo>
                    <a:cubicBezTo>
                      <a:pt x="144" y="222"/>
                      <a:pt x="144" y="222"/>
                      <a:pt x="144" y="222"/>
                    </a:cubicBezTo>
                    <a:cubicBezTo>
                      <a:pt x="144" y="235"/>
                      <a:pt x="133" y="246"/>
                      <a:pt x="120" y="246"/>
                    </a:cubicBezTo>
                    <a:cubicBezTo>
                      <a:pt x="20" y="246"/>
                      <a:pt x="20" y="246"/>
                      <a:pt x="20" y="246"/>
                    </a:cubicBezTo>
                    <a:cubicBezTo>
                      <a:pt x="7" y="246"/>
                      <a:pt x="0" y="235"/>
                      <a:pt x="0" y="22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05"/>
                      <a:pt x="9" y="86"/>
                      <a:pt x="22" y="7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tx2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9"/>
              </a:p>
            </p:txBody>
          </p:sp>
        </p:grpSp>
      </p:grp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296760"/>
            <a:ext cx="12192000" cy="7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9">
                <a:solidFill>
                  <a:schemeClr val="tx2"/>
                </a:solidFill>
              </a:defRPr>
            </a:lvl1pPr>
            <a:lvl2pPr marL="434066" indent="0" algn="ctr">
              <a:buNone/>
              <a:defRPr sz="1899"/>
            </a:lvl2pPr>
            <a:lvl3pPr marL="868131" indent="0" algn="ctr">
              <a:buNone/>
              <a:defRPr sz="1709"/>
            </a:lvl3pPr>
            <a:lvl4pPr marL="1302197" indent="0" algn="ctr">
              <a:buNone/>
              <a:defRPr sz="1519"/>
            </a:lvl4pPr>
            <a:lvl5pPr marL="1736263" indent="0" algn="ctr">
              <a:buNone/>
              <a:defRPr sz="1519"/>
            </a:lvl5pPr>
            <a:lvl6pPr marL="2170328" indent="0" algn="ctr">
              <a:buNone/>
              <a:defRPr sz="1519"/>
            </a:lvl6pPr>
            <a:lvl7pPr marL="2604394" indent="0" algn="ctr">
              <a:buNone/>
              <a:defRPr sz="1519"/>
            </a:lvl7pPr>
            <a:lvl8pPr marL="3038460" indent="0" algn="ctr">
              <a:buNone/>
              <a:defRPr sz="1519"/>
            </a:lvl8pPr>
            <a:lvl9pPr marL="3472525" indent="0" algn="ctr">
              <a:buNone/>
              <a:defRPr sz="1519"/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Brianna Sullivan</a:t>
            </a:r>
          </a:p>
        </p:txBody>
      </p:sp>
      <p:sp>
        <p:nvSpPr>
          <p:cNvPr id="27" name="Freeform 2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81479 w 12841288"/>
              <a:gd name="connsiteY0" fmla="*/ 184729 h 7223125"/>
              <a:gd name="connsiteX1" fmla="*/ 181479 w 12841288"/>
              <a:gd name="connsiteY1" fmla="*/ 7038397 h 7223125"/>
              <a:gd name="connsiteX2" fmla="*/ 12659806 w 12841288"/>
              <a:gd name="connsiteY2" fmla="*/ 7038397 h 7223125"/>
              <a:gd name="connsiteX3" fmla="*/ 12659806 w 12841288"/>
              <a:gd name="connsiteY3" fmla="*/ 184729 h 7223125"/>
              <a:gd name="connsiteX4" fmla="*/ 0 w 12841288"/>
              <a:gd name="connsiteY4" fmla="*/ 0 h 7223125"/>
              <a:gd name="connsiteX5" fmla="*/ 12841288 w 12841288"/>
              <a:gd name="connsiteY5" fmla="*/ 0 h 7223125"/>
              <a:gd name="connsiteX6" fmla="*/ 12841288 w 12841288"/>
              <a:gd name="connsiteY6" fmla="*/ 7223125 h 7223125"/>
              <a:gd name="connsiteX7" fmla="*/ 0 w 12841288"/>
              <a:gd name="connsiteY7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1288" h="7223125">
                <a:moveTo>
                  <a:pt x="181479" y="184729"/>
                </a:moveTo>
                <a:lnTo>
                  <a:pt x="181479" y="7038397"/>
                </a:lnTo>
                <a:lnTo>
                  <a:pt x="12659806" y="7038397"/>
                </a:lnTo>
                <a:lnTo>
                  <a:pt x="12659806" y="184729"/>
                </a:lnTo>
                <a:close/>
                <a:moveTo>
                  <a:pt x="0" y="0"/>
                </a:moveTo>
                <a:lnTo>
                  <a:pt x="12841288" y="0"/>
                </a:lnTo>
                <a:lnTo>
                  <a:pt x="12841288" y="7223125"/>
                </a:lnTo>
                <a:lnTo>
                  <a:pt x="0" y="7223125"/>
                </a:ln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180" tIns="34180" rIns="34180" bIns="34180" numCol="1" spcCol="0" rtlCol="0" fromWordArt="0" anchor="ctr" anchorCtr="0" forceAA="0" compatLnSpc="1">
            <a:noAutofit/>
          </a:bodyPr>
          <a:lstStyle/>
          <a:p>
            <a:pPr algn="ctr"/>
            <a:endParaRPr lang="en-US" sz="1899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638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9258" y="2952883"/>
            <a:ext cx="4556067" cy="589709"/>
          </a:xfrm>
          <a:prstGeom prst="rect">
            <a:avLst/>
          </a:prstGeom>
        </p:spPr>
        <p:txBody>
          <a:bodyPr lIns="0" tIns="45720" rIns="0" bIns="45720" anchor="ctr" anchorCtr="0">
            <a:noAutofit/>
          </a:bodyPr>
          <a:lstStyle>
            <a:lvl1pPr algn="ctr">
              <a:defRPr sz="5696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24" y="5907150"/>
            <a:ext cx="1794353" cy="3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  <p:extLst>
    <p:ext uri="{DCECCB84-F9BA-43D5-87BE-67443E8EF086}">
      <p15:sldGuideLst xmlns:p15="http://schemas.microsoft.com/office/powerpoint/2012/main">
        <p15:guide id="1" orient="horz" pos="4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673A-15F7-48BA-9765-A90D5281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E092F-AF0C-40F6-86F1-2FC13DDD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62580-F926-4448-8F86-E90C3F17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CB390-DDDB-43CD-A8CE-58ED5FBB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06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203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— 1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3478" y="555810"/>
            <a:ext cx="6960030" cy="5372292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add text or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ED8CA-143E-8B40-B3C8-0174DDF149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66611" y="555810"/>
            <a:ext cx="3741179" cy="1246495"/>
          </a:xfrm>
          <a:prstGeom prst="rect">
            <a:avLst/>
          </a:prstGeom>
        </p:spPr>
        <p:txBody>
          <a:bodyPr lIns="0" tIns="137160" rIns="0" bIns="0">
            <a:spAutoFit/>
          </a:bodyPr>
          <a:lstStyle>
            <a:lvl1pPr>
              <a:defRPr sz="3199" baseline="0">
                <a:solidFill>
                  <a:schemeClr val="tx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 sz="3600">
                <a:latin typeface="Roboto Slab" charset="0"/>
                <a:ea typeface="Roboto Slab" charset="0"/>
                <a:cs typeface="Roboto Slab" charset="0"/>
              </a:rPr>
              <a:t>Title of slide goes here.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6" y="1692275"/>
            <a:ext cx="3741738" cy="723275"/>
          </a:xfrm>
          <a:prstGeom prst="rect">
            <a:avLst/>
          </a:prstGeom>
        </p:spPr>
        <p:txBody>
          <a:bodyPr lIns="0" tIns="228600" rIns="0" bIns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6611" y="2481943"/>
            <a:ext cx="3741179" cy="3446158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chemeClr val="accent2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38487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 —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B16029_PPTTemplates_TitleAndDividers_Corporate-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57201" y="457201"/>
            <a:ext cx="11266714" cy="59436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308858" y="2040822"/>
            <a:ext cx="4001193" cy="1423957"/>
          </a:xfrm>
          <a:prstGeom prst="rect">
            <a:avLst/>
          </a:prstGeom>
        </p:spPr>
        <p:txBody>
          <a:bodyPr wrap="square" lIns="0" tIns="137160" rIns="0" bIns="0" anchor="t" anchorCtr="0">
            <a:spAutoFit/>
          </a:bodyPr>
          <a:lstStyle>
            <a:lvl1pPr>
              <a:defRPr sz="4199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r>
              <a:rPr lang="en-US"/>
              <a:t>Divider, call-out, etc.</a:t>
            </a: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925286" y="4762954"/>
            <a:ext cx="3733800" cy="3859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Roboto Slab Regular" charset="0"/>
                <a:ea typeface="+mj-ea"/>
                <a:cs typeface="+mj-cs"/>
              </a:defRPr>
            </a:lvl1pPr>
          </a:lstStyle>
          <a:p>
            <a:endParaRPr lang="en-US" sz="1600" b="0">
              <a:solidFill>
                <a:schemeClr val="accent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309085" y="3347863"/>
            <a:ext cx="4001193" cy="784830"/>
          </a:xfrm>
          <a:prstGeom prst="rect">
            <a:avLst/>
          </a:prstGeom>
        </p:spPr>
        <p:txBody>
          <a:bodyPr wrap="square" lIns="0" tIns="22860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00" b="1" normalizeH="0" baseline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08858" y="1923691"/>
            <a:ext cx="4001193" cy="111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5058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Content Slid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0309" y="6282609"/>
            <a:ext cx="2844800" cy="365125"/>
          </a:xfrm>
          <a:prstGeom prst="rect">
            <a:avLst/>
          </a:prstGeom>
        </p:spPr>
        <p:txBody>
          <a:bodyPr/>
          <a:lstStyle/>
          <a:p>
            <a:fld id="{C1E9C267-FC72-D447-BF05-09A3351C68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1149062"/>
            <a:ext cx="8704734" cy="477054"/>
          </a:xfrm>
          <a:prstGeom prst="rect">
            <a:avLst/>
          </a:prstGeom>
          <a:noFill/>
        </p:spPr>
        <p:txBody>
          <a:bodyPr wrap="square" lIns="0" tIns="228600" rIns="0" bIns="0">
            <a:spAutoFit/>
          </a:bodyPr>
          <a:lstStyle>
            <a:lvl1pPr marL="0" indent="0">
              <a:buNone/>
              <a:defRPr sz="1600" b="1">
                <a:solidFill>
                  <a:srgbClr val="009CDE"/>
                </a:solidFill>
                <a:latin typeface="Roboto Slab" charset="0"/>
                <a:ea typeface="Roboto Slab" charset="0"/>
                <a:cs typeface="Roboto Slab" charset="0"/>
              </a:defRPr>
            </a:lvl1pPr>
          </a:lstStyle>
          <a:p>
            <a:pPr lvl="0"/>
            <a:r>
              <a:rPr lang="en-US"/>
              <a:t>Subtitle goes here — align top of subtitle box with bottom of title box.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6725" y="1917290"/>
            <a:ext cx="4884018" cy="4185943"/>
          </a:xfrm>
          <a:prstGeom prst="rect">
            <a:avLst/>
          </a:prstGeom>
        </p:spPr>
        <p:txBody>
          <a:bodyPr lIns="0" tIns="228600" rIns="0" bIns="0"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charset="0"/>
              <a:buNone/>
              <a:defRPr sz="1600" baseline="0">
                <a:solidFill>
                  <a:srgbClr val="009CDE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158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2pPr>
            <a:lvl3pPr marL="914316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3pPr>
            <a:lvl4pPr marL="1371474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4pPr>
            <a:lvl5pPr marL="1828632" indent="0">
              <a:buClr>
                <a:schemeClr val="accent2"/>
              </a:buClr>
              <a:buNone/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Paragraph describing content to the right.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636830" y="1917290"/>
            <a:ext cx="6096678" cy="4185943"/>
          </a:xfrm>
          <a:prstGeom prst="rect">
            <a:avLst/>
          </a:prstGeom>
        </p:spPr>
        <p:txBody>
          <a:bodyPr lIns="0" tIns="228600" rIns="0" bIns="0"/>
          <a:lstStyle>
            <a:lvl1pPr marL="285724" indent="-285724">
              <a:buClr>
                <a:srgbClr val="009CDE"/>
              </a:buClr>
              <a:buFont typeface="Arial" charset="0"/>
              <a:buChar char="•"/>
              <a:defRPr sz="1600"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chemeClr val="accent2"/>
              </a:buClr>
              <a:defRPr sz="16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25" y="646979"/>
            <a:ext cx="7697872" cy="494764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3600" baseline="0">
                <a:latin typeface="Roboto Slab Regular"/>
                <a:cs typeface="Roboto Slab Regular"/>
              </a:defRPr>
            </a:lvl1pPr>
          </a:lstStyle>
          <a:p>
            <a:pPr lvl="0"/>
            <a:r>
              <a:rPr lang="en-US"/>
              <a:t>Title of slide goes here.</a:t>
            </a:r>
          </a:p>
        </p:txBody>
      </p:sp>
    </p:spTree>
    <p:extLst>
      <p:ext uri="{BB962C8B-B14F-4D97-AF65-F5344CB8AC3E}">
        <p14:creationId xmlns:p14="http://schemas.microsoft.com/office/powerpoint/2010/main" val="177457336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. Statement Slide - No Imag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1" y="461691"/>
            <a:ext cx="11266714" cy="5667887"/>
          </a:xfrm>
          <a:prstGeom prst="rect">
            <a:avLst/>
          </a:prstGeom>
          <a:solidFill>
            <a:srgbClr val="B4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9486" y="2043974"/>
            <a:ext cx="7630887" cy="807382"/>
          </a:xfrm>
          <a:prstGeom prst="rect">
            <a:avLst/>
          </a:prstGeom>
        </p:spPr>
        <p:txBody>
          <a:bodyPr lIns="0" tIns="137160" rIns="0" bIns="0"/>
          <a:lstStyle>
            <a:lvl1pPr algn="ctr">
              <a:defRPr sz="4199" baseline="0">
                <a:solidFill>
                  <a:schemeClr val="tx1"/>
                </a:solidFill>
                <a:latin typeface="Roboto Slab Regular"/>
                <a:cs typeface="Roboto Slab Regular"/>
              </a:defRPr>
            </a:lvl1pPr>
          </a:lstStyle>
          <a:p>
            <a:r>
              <a:rPr lang="en-US"/>
              <a:t>Statement goes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87310" y="6193619"/>
            <a:ext cx="2844800" cy="365125"/>
          </a:xfrm>
        </p:spPr>
        <p:txBody>
          <a:bodyPr tIns="0" rIns="0" bIns="0" anchor="b"/>
          <a:lstStyle/>
          <a:p>
            <a:fld id="{E58C0DC8-E089-4D4A-A71C-1ACF76415C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179486" y="1923691"/>
            <a:ext cx="7630887" cy="111986"/>
          </a:xfrm>
          <a:prstGeom prst="rect">
            <a:avLst/>
          </a:prstGeom>
          <a:solidFill>
            <a:srgbClr val="01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2179486" y="2851357"/>
            <a:ext cx="7630888" cy="507831"/>
          </a:xfrm>
          <a:prstGeom prst="rect">
            <a:avLst/>
          </a:prstGeom>
        </p:spPr>
        <p:txBody>
          <a:bodyPr wrap="square" lIns="0" tIns="22860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normalizeH="0" baseline="0">
                <a:solidFill>
                  <a:schemeClr val="tx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goes here — align top of subtitle box with bottom of title box.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7744" y="4077111"/>
            <a:ext cx="10036514" cy="687931"/>
          </a:xfrm>
          <a:prstGeom prst="rect">
            <a:avLst/>
          </a:prstGeom>
        </p:spPr>
        <p:txBody>
          <a:bodyPr wrap="square" lIns="0" tIns="0" rIns="0" bIns="0" numCol="3" spcCol="914400">
            <a:spAutoFit/>
          </a:bodyPr>
          <a:lstStyle>
            <a:lvl1pPr marL="285724" indent="-285724" algn="ctr">
              <a:lnSpc>
                <a:spcPct val="100000"/>
              </a:lnSpc>
              <a:buFont typeface="Arial"/>
              <a:buChar char="•"/>
              <a:defRPr sz="1800" b="1" normalizeH="0" baseline="0">
                <a:solidFill>
                  <a:schemeClr val="tx1"/>
                </a:solidFill>
                <a:latin typeface="Roboto Medium"/>
                <a:ea typeface="Roboto Slab" charset="0"/>
                <a:cs typeface="Roboto Medium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  <a:p>
            <a:pPr lvl="0"/>
            <a:r>
              <a:rPr lang="en-US"/>
              <a:t>Bullet points go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D8B8C-95B1-4A75-888C-6F47B788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B646E-5830-425F-A43C-7B76F797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0DDFC-5CC3-4615-BAE3-94E35B60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AD60-7658-4DCF-B938-4D7413DB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69BF-42EF-4B3C-98C9-A2DBAE3C6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1BDED-61C6-46B1-97C0-8E0A0315B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FD46C-D380-4319-A721-B268606C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1DF6B-F530-41FE-BDBC-AC738D0C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DEA93-AD78-4AB3-928B-89C2987E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60B7-4CE9-4602-977B-9D5B1DAB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73567-AEAA-4358-B1C4-60EF619C6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31572-CAD6-4737-B9F2-11F7A6BFE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13863-AE13-48A9-8C8C-C794BA5F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F5CB7-B7C0-432E-968B-F0336A52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4D5D5-FC0C-4A49-9A23-BF08E4CF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4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A315A-3CBC-4B7F-BF4D-8577C8C3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3EF0-7310-4CFF-A568-B4055080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90F8-C2B7-4FD8-9755-CA3E65E84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7116-9603-438B-8126-768480A6F49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C2B78-A437-43BE-9C2B-15E1CAC17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40F7-4CEF-48E1-82F4-32DCA4BD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A3A78-A845-4F7A-98F7-6BBA4ADF7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811272-DC32-45EE-B1A8-2C7C22519C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561469410"/>
              </p:ext>
            </p:extLst>
          </p:nvPr>
        </p:nvGraphicFramePr>
        <p:xfrm>
          <a:off x="1508" y="1508"/>
          <a:ext cx="1508" cy="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16" imgH="216" progId="TCLayout.ActiveDocument.1">
                  <p:embed/>
                </p:oleObj>
              </mc:Choice>
              <mc:Fallback>
                <p:oleObj name="think-cell Slide" r:id="rId22" imgW="216" imgH="21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811272-DC32-45EE-B1A8-2C7C22519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08" y="1508"/>
                        <a:ext cx="1508" cy="1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22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356461" y="1213751"/>
            <a:ext cx="11302958" cy="4400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9"/>
    </p:custDataLst>
    <p:extLst>
      <p:ext uri="{BB962C8B-B14F-4D97-AF65-F5344CB8AC3E}">
        <p14:creationId xmlns:p14="http://schemas.microsoft.com/office/powerpoint/2010/main" val="57730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31678" rtl="0" eaLnBrk="1" latinLnBrk="0" hangingPunct="1"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27" marR="0" indent="-257727" algn="l" defTabSz="931433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709" b="0" i="0" u="none" strike="noStrike" kern="1200" cap="none" spc="0" normalizeH="0" baseline="0" noProof="1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1pPr>
      <a:lvl2pPr marL="545596" marR="0" indent="-113038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519" kern="1200" baseline="0" noProof="1">
          <a:solidFill>
            <a:schemeClr val="tx1"/>
          </a:solidFill>
          <a:latin typeface="+mn-lt"/>
          <a:ea typeface="+mn-ea"/>
          <a:cs typeface="+mn-cs"/>
        </a:defRPr>
      </a:lvl2pPr>
      <a:lvl3pPr marL="999256" marR="0" indent="-272799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519" kern="1200" noProof="1">
          <a:solidFill>
            <a:schemeClr val="tx1"/>
          </a:solidFill>
          <a:latin typeface="+mn-lt"/>
          <a:ea typeface="+mn-ea"/>
          <a:cs typeface="+mn-cs"/>
        </a:defRPr>
      </a:lvl3pPr>
      <a:lvl4pPr marL="1380329" marR="0" indent="-199670" algn="l" defTabSz="931678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2096277" indent="-232920" algn="l" defTabSz="931678" rtl="0" eaLnBrk="1" latinLnBrk="0" hangingPunct="1">
        <a:spcBef>
          <a:spcPct val="20000"/>
        </a:spcBef>
        <a:buFont typeface="Arial" pitchFamily="34" charset="0"/>
        <a:buChar char="»"/>
        <a:defRPr sz="2279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6211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2795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93795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959634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1678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1pPr>
      <a:lvl2pPr marL="465839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3167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9751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7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329196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9503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6087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726714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811272-DC32-45EE-B1A8-2C7C22519C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347529102"/>
              </p:ext>
            </p:extLst>
          </p:nvPr>
        </p:nvGraphicFramePr>
        <p:xfrm>
          <a:off x="1508" y="1508"/>
          <a:ext cx="1508" cy="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16" imgH="216" progId="TCLayout.ActiveDocument.1">
                  <p:embed/>
                </p:oleObj>
              </mc:Choice>
              <mc:Fallback>
                <p:oleObj name="think-cell Slide" r:id="rId23" imgW="216" imgH="21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811272-DC32-45EE-B1A8-2C7C22519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08" y="1508"/>
                        <a:ext cx="1508" cy="1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22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356461" y="1213751"/>
            <a:ext cx="11302958" cy="4400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  <p:extLst>
      <p:ext uri="{BB962C8B-B14F-4D97-AF65-F5344CB8AC3E}">
        <p14:creationId xmlns:p14="http://schemas.microsoft.com/office/powerpoint/2010/main" val="241574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931678" rtl="0" eaLnBrk="1" latinLnBrk="0" hangingPunct="1"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27" marR="0" indent="-257727" algn="l" defTabSz="931433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709" b="0" i="0" u="none" strike="noStrike" kern="1200" cap="none" spc="0" normalizeH="0" baseline="0" noProof="1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1pPr>
      <a:lvl2pPr marL="545596" marR="0" indent="-113038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519" kern="1200" baseline="0" noProof="1">
          <a:solidFill>
            <a:schemeClr val="tx1"/>
          </a:solidFill>
          <a:latin typeface="+mn-lt"/>
          <a:ea typeface="+mn-ea"/>
          <a:cs typeface="+mn-cs"/>
        </a:defRPr>
      </a:lvl2pPr>
      <a:lvl3pPr marL="999256" marR="0" indent="-272799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519" kern="1200" noProof="1">
          <a:solidFill>
            <a:schemeClr val="tx1"/>
          </a:solidFill>
          <a:latin typeface="+mn-lt"/>
          <a:ea typeface="+mn-ea"/>
          <a:cs typeface="+mn-cs"/>
        </a:defRPr>
      </a:lvl3pPr>
      <a:lvl4pPr marL="1380329" marR="0" indent="-199670" algn="l" defTabSz="931678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2096277" indent="-232920" algn="l" defTabSz="931678" rtl="0" eaLnBrk="1" latinLnBrk="0" hangingPunct="1">
        <a:spcBef>
          <a:spcPct val="20000"/>
        </a:spcBef>
        <a:buFont typeface="Arial" pitchFamily="34" charset="0"/>
        <a:buChar char="»"/>
        <a:defRPr sz="2279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6211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2795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93795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959634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1678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1pPr>
      <a:lvl2pPr marL="465839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3167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9751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7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329196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9503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6087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726714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811272-DC32-45EE-B1A8-2C7C22519C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372380735"/>
              </p:ext>
            </p:extLst>
          </p:nvPr>
        </p:nvGraphicFramePr>
        <p:xfrm>
          <a:off x="1508" y="1508"/>
          <a:ext cx="1508" cy="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16" imgH="216" progId="TCLayout.ActiveDocument.1">
                  <p:embed/>
                </p:oleObj>
              </mc:Choice>
              <mc:Fallback>
                <p:oleObj name="think-cell Slide" r:id="rId23" imgW="216" imgH="21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811272-DC32-45EE-B1A8-2C7C22519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08" y="1508"/>
                        <a:ext cx="1508" cy="1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6363469"/>
            <a:ext cx="1264628" cy="217044"/>
          </a:xfrm>
          <a:prstGeom prst="rect">
            <a:avLst/>
          </a:prstGeom>
        </p:spPr>
      </p:pic>
      <p:sp>
        <p:nvSpPr>
          <p:cNvPr id="22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56461" y="538394"/>
            <a:ext cx="11286153" cy="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356461" y="1213751"/>
            <a:ext cx="11302958" cy="4400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11368226" y="6363470"/>
            <a:ext cx="467314" cy="1484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fld id="{BB69BBE8-4DB2-4642-B003-B220ACD5A2FD}" type="slidenum">
              <a:rPr lang="en-US" sz="1139" b="0" baseline="0" smtClean="0">
                <a:solidFill>
                  <a:srgbClr val="080808"/>
                </a:solidFill>
                <a:latin typeface="+mj-lt"/>
              </a:rPr>
              <a:pPr algn="r"/>
              <a:t>‹#›</a:t>
            </a:fld>
            <a:endParaRPr lang="fr-FR" sz="1139" b="0">
              <a:solidFill>
                <a:srgbClr val="080808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6461" y="432879"/>
            <a:ext cx="11479079" cy="0"/>
          </a:xfrm>
          <a:prstGeom prst="line">
            <a:avLst/>
          </a:prstGeom>
          <a:ln w="666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2975" y="6252279"/>
            <a:ext cx="1146256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  <p:extLst>
      <p:ext uri="{BB962C8B-B14F-4D97-AF65-F5344CB8AC3E}">
        <p14:creationId xmlns:p14="http://schemas.microsoft.com/office/powerpoint/2010/main" val="33583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l" defTabSz="931678" rtl="0" eaLnBrk="1" latinLnBrk="0" hangingPunct="1"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27" marR="0" indent="-257727" algn="l" defTabSz="931433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709" b="0" i="0" u="none" strike="noStrike" kern="1200" cap="none" spc="0" normalizeH="0" baseline="0" noProof="1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1pPr>
      <a:lvl2pPr marL="545596" marR="0" indent="-113038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519" kern="1200" baseline="0" noProof="1">
          <a:solidFill>
            <a:schemeClr val="tx1"/>
          </a:solidFill>
          <a:latin typeface="+mn-lt"/>
          <a:ea typeface="+mn-ea"/>
          <a:cs typeface="+mn-cs"/>
        </a:defRPr>
      </a:lvl2pPr>
      <a:lvl3pPr marL="999256" marR="0" indent="-272799" algn="l" defTabSz="93143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519" kern="1200" noProof="1">
          <a:solidFill>
            <a:schemeClr val="tx1"/>
          </a:solidFill>
          <a:latin typeface="+mn-lt"/>
          <a:ea typeface="+mn-ea"/>
          <a:cs typeface="+mn-cs"/>
        </a:defRPr>
      </a:lvl3pPr>
      <a:lvl4pPr marL="1380329" marR="0" indent="-199670" algn="l" defTabSz="931678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2096277" indent="-232920" algn="l" defTabSz="931678" rtl="0" eaLnBrk="1" latinLnBrk="0" hangingPunct="1">
        <a:spcBef>
          <a:spcPct val="20000"/>
        </a:spcBef>
        <a:buFont typeface="Arial" pitchFamily="34" charset="0"/>
        <a:buChar char="»"/>
        <a:defRPr sz="2279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6211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27956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93795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959634" indent="-232920" algn="l" defTabSz="931678" rtl="0" eaLnBrk="1" latinLnBrk="0" hangingPunct="1">
        <a:spcBef>
          <a:spcPct val="20000"/>
        </a:spcBef>
        <a:buFont typeface="Arial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1678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1pPr>
      <a:lvl2pPr marL="465839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3167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97518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7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329196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9503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60875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726714" algn="l" defTabSz="931678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ok-books-bookshelf-read-774837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each-celebration-friends-group-356262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employee-engagement/do-you-have-collaboration-space-at-work-14062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xmastery.com/ux-training-workshops-june-july-2014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ignmentpoint.com/arts/literature/lesson-learned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sc.ac.uk/blog/member-stories-using-digital-archives-to-inspire-students-19-nov-2018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versity.org/wiki/Student_Success/Study_Skill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en.wikipedia.org/wiki/Hubert_Dreyfu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54F77B-BC07-46BA-9736-24D7020CF50D}"/>
              </a:ext>
            </a:extLst>
          </p:cNvPr>
          <p:cNvSpPr txBox="1"/>
          <p:nvPr/>
        </p:nvSpPr>
        <p:spPr>
          <a:xfrm>
            <a:off x="0" y="0"/>
            <a:ext cx="12192000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                        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Take a moment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to complete the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statement below. 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“At the end of the</a:t>
            </a:r>
            <a:br>
              <a:rPr lang="en-US" sz="3600" dirty="0"/>
            </a:br>
            <a:r>
              <a:rPr lang="en-US" sz="3600" dirty="0"/>
              <a:t>  day, studying </a:t>
            </a:r>
            <a:br>
              <a:rPr lang="en-US" sz="3600" dirty="0"/>
            </a:br>
            <a:r>
              <a:rPr lang="en-US" sz="3600" dirty="0"/>
              <a:t>literature is about . . .”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dirty="0"/>
              <a:t>		</a:t>
            </a:r>
            <a:r>
              <a:rPr lang="en-US" sz="4000" dirty="0"/>
              <a:t>		</a:t>
            </a:r>
          </a:p>
          <a:p>
            <a:endParaRPr lang="en-US" sz="2000" dirty="0"/>
          </a:p>
          <a:p>
            <a:r>
              <a:rPr lang="en-US" dirty="0"/>
              <a:t>Thanks to Andrew </a:t>
            </a:r>
            <a:r>
              <a:rPr lang="en-US" dirty="0" err="1"/>
              <a:t>Shipe</a:t>
            </a:r>
            <a:r>
              <a:rPr lang="en-US" dirty="0"/>
              <a:t>, Pompano Beach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61310-ACC3-4E14-B9CA-74C61306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634526" y="665247"/>
            <a:ext cx="6564416" cy="4923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77582-CED4-A795-78BB-C8C8D8813A02}"/>
              </a:ext>
            </a:extLst>
          </p:cNvPr>
          <p:cNvSpPr txBox="1"/>
          <p:nvPr/>
        </p:nvSpPr>
        <p:spPr>
          <a:xfrm>
            <a:off x="5556308" y="6059259"/>
            <a:ext cx="6635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latin typeface="Calibri-Identity-H"/>
              </a:rPr>
              <a:t>Thanks to Andrew </a:t>
            </a:r>
            <a:r>
              <a:rPr lang="en-US" sz="1200" b="0" i="0" u="none" strike="noStrike" baseline="0" dirty="0" err="1">
                <a:latin typeface="Calibri-Identity-H"/>
              </a:rPr>
              <a:t>Shipe</a:t>
            </a:r>
            <a:r>
              <a:rPr lang="en-US" sz="1200" b="0" i="0" u="none" strike="noStrike" baseline="0" dirty="0">
                <a:latin typeface="Calibri-Identity-H"/>
              </a:rPr>
              <a:t>, Pompano Beach High School for the permission to use these materials.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035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7270" y="6285971"/>
            <a:ext cx="84044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971" i="1" spc="-4" dirty="0">
                <a:latin typeface="Calibri"/>
                <a:cs typeface="Calibri"/>
              </a:rPr>
              <a:t>September</a:t>
            </a:r>
            <a:r>
              <a:rPr sz="971" i="1" spc="-31" dirty="0">
                <a:latin typeface="Calibri"/>
                <a:cs typeface="Calibri"/>
              </a:rPr>
              <a:t> </a:t>
            </a:r>
            <a:r>
              <a:rPr sz="971" i="1" spc="-9" dirty="0">
                <a:latin typeface="Calibri"/>
                <a:cs typeface="Calibri"/>
              </a:rPr>
              <a:t>2019</a:t>
            </a:r>
            <a:endParaRPr sz="971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68476" y="835735"/>
            <a:ext cx="7560049" cy="0"/>
          </a:xfrm>
          <a:custGeom>
            <a:avLst/>
            <a:gdLst/>
            <a:ahLst/>
            <a:cxnLst/>
            <a:rect l="l" t="t" r="r" b="b"/>
            <a:pathLst>
              <a:path w="8568055">
                <a:moveTo>
                  <a:pt x="0" y="0"/>
                </a:moveTo>
                <a:lnTo>
                  <a:pt x="8567928" y="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357270" y="385483"/>
            <a:ext cx="4815728" cy="69701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971" b="1" i="1" dirty="0">
                <a:solidFill>
                  <a:srgbClr val="006FC0"/>
                </a:solidFill>
                <a:latin typeface="Calibri"/>
                <a:cs typeface="Calibri"/>
              </a:rPr>
              <a:t>AP </a:t>
            </a:r>
            <a:r>
              <a:rPr sz="971" b="1" i="1" spc="-4" dirty="0">
                <a:solidFill>
                  <a:srgbClr val="006FC0"/>
                </a:solidFill>
                <a:latin typeface="Calibri"/>
                <a:cs typeface="Calibri"/>
              </a:rPr>
              <a:t>English Literature </a:t>
            </a:r>
            <a:r>
              <a:rPr sz="971" b="1" i="1" dirty="0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971" b="1" i="1" spc="-4" dirty="0">
                <a:solidFill>
                  <a:srgbClr val="006FC0"/>
                </a:solidFill>
                <a:latin typeface="Calibri"/>
                <a:cs typeface="Calibri"/>
              </a:rPr>
              <a:t>Composition Scoring Rubrics (Effective Fall</a:t>
            </a:r>
            <a:r>
              <a:rPr sz="971" b="1" i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971" b="1" i="1" spc="-4" dirty="0">
                <a:solidFill>
                  <a:srgbClr val="006FC0"/>
                </a:solidFill>
                <a:latin typeface="Calibri"/>
                <a:cs typeface="Calibri"/>
              </a:rPr>
              <a:t>2019)</a:t>
            </a:r>
            <a:endParaRPr sz="971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71">
              <a:latin typeface="Calibri"/>
              <a:cs typeface="Calibri"/>
            </a:endParaRPr>
          </a:p>
          <a:p>
            <a:pPr>
              <a:spcBef>
                <a:spcPts val="9"/>
              </a:spcBef>
            </a:pPr>
            <a:endParaRPr sz="1279">
              <a:latin typeface="Calibri"/>
              <a:cs typeface="Calibri"/>
            </a:endParaRPr>
          </a:p>
          <a:p>
            <a:pPr marL="71721"/>
            <a:r>
              <a:rPr sz="1235" b="1" dirty="0">
                <a:solidFill>
                  <a:srgbClr val="006FC0"/>
                </a:solidFill>
                <a:latin typeface="Lucida Fax"/>
                <a:cs typeface="Lucida Fax"/>
              </a:rPr>
              <a:t>Scoring Rubric </a:t>
            </a:r>
            <a:r>
              <a:rPr sz="1235" b="1" spc="-9" dirty="0">
                <a:solidFill>
                  <a:srgbClr val="006FC0"/>
                </a:solidFill>
                <a:latin typeface="Lucida Fax"/>
                <a:cs typeface="Lucida Fax"/>
              </a:rPr>
              <a:t>for </a:t>
            </a:r>
            <a:r>
              <a:rPr sz="1235" b="1" spc="-4" dirty="0">
                <a:solidFill>
                  <a:srgbClr val="006FC0"/>
                </a:solidFill>
                <a:latin typeface="Lucida Fax"/>
                <a:cs typeface="Lucida Fax"/>
              </a:rPr>
              <a:t>Question </a:t>
            </a:r>
            <a:r>
              <a:rPr sz="1235" b="1" dirty="0">
                <a:solidFill>
                  <a:srgbClr val="006FC0"/>
                </a:solidFill>
                <a:latin typeface="Lucida Fax"/>
                <a:cs typeface="Lucida Fax"/>
              </a:rPr>
              <a:t>1: </a:t>
            </a:r>
            <a:r>
              <a:rPr sz="1235" b="1" spc="-4" dirty="0">
                <a:solidFill>
                  <a:srgbClr val="006FC0"/>
                </a:solidFill>
                <a:latin typeface="Lucida Fax"/>
                <a:cs typeface="Lucida Fax"/>
              </a:rPr>
              <a:t>Poetry Analysis (6</a:t>
            </a:r>
            <a:r>
              <a:rPr sz="1235" b="1" spc="26" dirty="0">
                <a:solidFill>
                  <a:srgbClr val="006FC0"/>
                </a:solidFill>
                <a:latin typeface="Lucida Fax"/>
                <a:cs typeface="Lucida Fax"/>
              </a:rPr>
              <a:t> </a:t>
            </a:r>
            <a:r>
              <a:rPr sz="1235" b="1" spc="-4" dirty="0">
                <a:solidFill>
                  <a:srgbClr val="006FC0"/>
                </a:solidFill>
                <a:latin typeface="Lucida Fax"/>
                <a:cs typeface="Lucida Fax"/>
              </a:rPr>
              <a:t>points)</a:t>
            </a:r>
            <a:endParaRPr sz="1235">
              <a:latin typeface="Lucida Fax"/>
              <a:cs typeface="Lucida Fax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600450"/>
              </p:ext>
            </p:extLst>
          </p:nvPr>
        </p:nvGraphicFramePr>
        <p:xfrm>
          <a:off x="1702573" y="618187"/>
          <a:ext cx="8278168" cy="6132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541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8858">
                <a:tc>
                  <a:txBody>
                    <a:bodyPr/>
                    <a:lstStyle/>
                    <a:p>
                      <a:pPr marL="193040" marR="159385" indent="-24765">
                        <a:lnSpc>
                          <a:spcPts val="121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g 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Category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7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9E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Scoring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Criteria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939"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</a:pP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Row</a:t>
                      </a:r>
                      <a:r>
                        <a:rPr sz="800" b="1" spc="-9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Thesis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(0-1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points)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6675">
                        <a:lnSpc>
                          <a:spcPts val="1070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For any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 following: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23520" indent="-15748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24154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There is no defensible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thesis.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23520" indent="-157480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24154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The intended thesis only restates the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prompt.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23520" indent="-15748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24154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The intended thesis provides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summary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 issue with no apparent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coherent</a:t>
                      </a:r>
                      <a:r>
                        <a:rPr sz="8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claim.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23520" indent="-157480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24154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There is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thesis, but it does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respond to the</a:t>
                      </a:r>
                      <a:r>
                        <a:rPr sz="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prompt.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070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Responds to the prompt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 a thesis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that presents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defensible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interpretation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the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poem.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78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964">
                <a:tc>
                  <a:txBody>
                    <a:bodyPr/>
                    <a:lstStyle/>
                    <a:p>
                      <a:pPr marL="276860">
                        <a:lnSpc>
                          <a:spcPts val="1055"/>
                        </a:lnSpc>
                      </a:pP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Row</a:t>
                      </a:r>
                      <a:r>
                        <a:rPr sz="8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55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55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55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055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55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116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Evidence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1" spc="-10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18745" marR="113030" algn="ctr">
                        <a:lnSpc>
                          <a:spcPct val="120000"/>
                        </a:lnSpc>
                        <a:spcBef>
                          <a:spcPts val="10"/>
                        </a:spcBef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omm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ry 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(0-4</a:t>
                      </a:r>
                      <a:r>
                        <a:rPr sz="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points)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" marR="172085">
                        <a:lnSpc>
                          <a:spcPts val="109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Simply restates thesis (if  present), repeats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149225">
                        <a:lnSpc>
                          <a:spcPts val="1090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provided information,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offers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information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ts val="107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irrelevant to the prompt.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6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6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EVIDENCE: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142240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Provides evidence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is  mostly general.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6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EVIDENCE: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227965">
                        <a:lnSpc>
                          <a:spcPct val="101699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Provides some</a:t>
                      </a:r>
                      <a:r>
                        <a:rPr sz="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specific,  relevant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evidence.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06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EVIDENCE: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Provides specific evidence to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431165">
                        <a:lnSpc>
                          <a:spcPct val="101099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support all claims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 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6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EVIDENCE: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Provides specific evidence to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431165">
                        <a:lnSpc>
                          <a:spcPct val="101099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support all claims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 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5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8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1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COMMENTARY: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Summarizes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evidence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84455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but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does not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explain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 evidence supports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the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student’s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argument.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1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COMMENTARY: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110489">
                        <a:lnSpc>
                          <a:spcPct val="101699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Explains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 some of</a:t>
                      </a:r>
                      <a:r>
                        <a:rPr sz="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the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evidence relates to the  student’s argument, but  no 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is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established,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 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 is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faulty.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01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COMMENTARY: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123825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Explains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 some of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 evidence  supports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 marR="161290">
                        <a:lnSpc>
                          <a:spcPct val="101099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Explains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 at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least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one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literary  element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technique in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the poem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contributes to its meaning.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1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COMMENTARY: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Consistently explains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the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507365">
                        <a:lnSpc>
                          <a:spcPct val="101099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evidence supports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line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reasoning.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 marR="71120">
                        <a:lnSpc>
                          <a:spcPct val="1022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Explains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how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multiple literary  elements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techniques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 the poem 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contribute to its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meaning.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660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2516"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</a:pP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Row</a:t>
                      </a:r>
                      <a:r>
                        <a:rPr sz="8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92710" marR="84455" algn="ctr">
                        <a:lnSpc>
                          <a:spcPct val="120000"/>
                        </a:lnSpc>
                      </a:pPr>
                      <a:r>
                        <a:rPr sz="80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op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tica</a:t>
                      </a:r>
                      <a:r>
                        <a:rPr sz="800" b="1" spc="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io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(0-1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points)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70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6675" marR="74295">
                        <a:lnSpc>
                          <a:spcPct val="102200"/>
                        </a:lnSpc>
                        <a:spcBef>
                          <a:spcPts val="190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Does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meet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criteria 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 one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point.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66675">
                        <a:lnSpc>
                          <a:spcPts val="1070"/>
                        </a:lnSpc>
                      </a:pP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 point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Demonstrates sophistication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thought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and/or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develops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complex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literary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argument.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66675" marR="224154">
                        <a:lnSpc>
                          <a:spcPct val="101200"/>
                        </a:lnSpc>
                        <a:spcBef>
                          <a:spcPts val="254"/>
                        </a:spcBef>
                      </a:pP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Responses that earn this point may demonstrate </a:t>
                      </a: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sophistication of thought or develop </a:t>
                      </a:r>
                      <a:r>
                        <a:rPr sz="800" b="1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a 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complex literary argument by doing any </a:t>
                      </a:r>
                      <a:r>
                        <a:rPr sz="8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b="1" spc="-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the  following: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86385" indent="-229235">
                        <a:lnSpc>
                          <a:spcPct val="100000"/>
                        </a:lnSpc>
                        <a:spcBef>
                          <a:spcPts val="20"/>
                        </a:spcBef>
                        <a:buAutoNum type="arabicPeriod"/>
                        <a:tabLst>
                          <a:tab pos="286385" algn="l"/>
                          <a:tab pos="287020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Identifying and exploring complexities or tensions within the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poem.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86385" indent="-229235">
                        <a:lnSpc>
                          <a:spcPct val="100000"/>
                        </a:lnSpc>
                        <a:spcBef>
                          <a:spcPts val="219"/>
                        </a:spcBef>
                        <a:buAutoNum type="arabicPeriod"/>
                        <a:tabLst>
                          <a:tab pos="286385" algn="l"/>
                          <a:tab pos="287020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Illuminating the student’s interpretation by situating it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within 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broader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context.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86385" indent="-229235">
                        <a:lnSpc>
                          <a:spcPct val="100000"/>
                        </a:lnSpc>
                        <a:spcBef>
                          <a:spcPts val="215"/>
                        </a:spcBef>
                        <a:buAutoNum type="arabicPeriod"/>
                        <a:tabLst>
                          <a:tab pos="286385" algn="l"/>
                          <a:tab pos="287020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Accounting for alternative interpretations of the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poem.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286385" indent="-229235">
                        <a:lnSpc>
                          <a:spcPct val="100000"/>
                        </a:lnSpc>
                        <a:spcBef>
                          <a:spcPts val="215"/>
                        </a:spcBef>
                        <a:buAutoNum type="arabicPeriod"/>
                        <a:tabLst>
                          <a:tab pos="286385" algn="l"/>
                          <a:tab pos="287020" algn="l"/>
                        </a:tabLst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Employing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style that is consistently vivid and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persuasive.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57785" marR="244475">
                        <a:lnSpc>
                          <a:spcPct val="102299"/>
                        </a:lnSpc>
                        <a:spcBef>
                          <a:spcPts val="509"/>
                        </a:spcBef>
                      </a:pPr>
                      <a:r>
                        <a:rPr sz="800" i="1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point should </a:t>
                      </a:r>
                      <a:r>
                        <a:rPr sz="800" i="1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awarded only </a:t>
                      </a:r>
                      <a:r>
                        <a:rPr sz="800" i="1" spc="-10" dirty="0">
                          <a:latin typeface="Calibri"/>
                          <a:cs typeface="Calibri"/>
                        </a:rPr>
                        <a:t>if </a:t>
                      </a:r>
                      <a:r>
                        <a:rPr sz="800" i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sophistication of thought or complex understanding </a:t>
                      </a:r>
                      <a:r>
                        <a:rPr sz="800" i="1" spc="-10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part of the student’s argument, not merely </a:t>
                      </a:r>
                      <a:r>
                        <a:rPr sz="800" i="1" dirty="0">
                          <a:latin typeface="Calibri"/>
                          <a:cs typeface="Calibri"/>
                        </a:rPr>
                        <a:t>a  phrase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i="1" spc="-5" dirty="0">
                          <a:latin typeface="Calibri"/>
                          <a:cs typeface="Calibri"/>
                        </a:rPr>
                        <a:t>reference.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654111" y="3222322"/>
            <a:ext cx="210109" cy="117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645708" y="3382012"/>
            <a:ext cx="201696" cy="117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2645708" y="3524888"/>
            <a:ext cx="201704" cy="117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654110" y="3692159"/>
            <a:ext cx="193301" cy="109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2647109" y="5369753"/>
            <a:ext cx="201696" cy="117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647108" y="5512629"/>
            <a:ext cx="201705" cy="1176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2655514" y="5679913"/>
            <a:ext cx="193300" cy="109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665796" y="1988974"/>
            <a:ext cx="200709" cy="1195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70C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F50C9D-40D9-4333-98EC-C884DDB6565B}"/>
              </a:ext>
            </a:extLst>
          </p:cNvPr>
          <p:cNvSpPr txBox="1"/>
          <p:nvPr/>
        </p:nvSpPr>
        <p:spPr>
          <a:xfrm>
            <a:off x="617621" y="642724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Sample taxonomy of skill category 7 </a:t>
            </a:r>
            <a:r>
              <a:rPr lang="en-US" sz="2000" i="1" dirty="0"/>
              <a:t>(</a:t>
            </a:r>
            <a:r>
              <a:rPr lang="en-US" sz="1600" i="1" dirty="0"/>
              <a:t>not in the language as written in the Course Skills, but stated in your simpler words</a:t>
            </a:r>
            <a:r>
              <a:rPr lang="en-US" sz="2000" i="1" dirty="0"/>
              <a:t>)</a:t>
            </a:r>
            <a:br>
              <a:rPr lang="en-US" sz="2000" i="1" dirty="0"/>
            </a:br>
            <a:br>
              <a:rPr lang="en-US" sz="2000" dirty="0"/>
            </a:br>
            <a:r>
              <a:rPr lang="en-US" sz="2000" b="1" dirty="0"/>
              <a:t>(From the scoring rubric)</a:t>
            </a:r>
            <a:br>
              <a:rPr lang="en-US" sz="2000" b="1" dirty="0"/>
            </a:br>
            <a:r>
              <a:rPr lang="en-US" sz="2000" b="1" dirty="0"/>
              <a:t>Summarizing a literary text (</a:t>
            </a:r>
            <a:r>
              <a:rPr lang="en-US" sz="2000" b="1" dirty="0">
                <a:solidFill>
                  <a:schemeClr val="accent1"/>
                </a:solidFill>
              </a:rPr>
              <a:t>foundational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Articulating a defensible interpretation of literary text (</a:t>
            </a:r>
            <a:r>
              <a:rPr lang="en-US" sz="2000" b="1" dirty="0">
                <a:solidFill>
                  <a:schemeClr val="accent1"/>
                </a:solidFill>
              </a:rPr>
              <a:t>foundationa</a:t>
            </a:r>
            <a:r>
              <a:rPr lang="en-US" sz="2000" b="1" dirty="0"/>
              <a:t>l)</a:t>
            </a:r>
            <a:br>
              <a:rPr lang="en-US" sz="2000" b="1" dirty="0"/>
            </a:br>
            <a:r>
              <a:rPr lang="en-US" sz="2000" b="1" dirty="0"/>
              <a:t>Supporting the interpretation with specific references to the text, rather than a summary (</a:t>
            </a:r>
            <a:r>
              <a:rPr lang="en-US" sz="2000" b="1" dirty="0">
                <a:solidFill>
                  <a:schemeClr val="accent1"/>
                </a:solidFill>
              </a:rPr>
              <a:t>foundational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Planning and using a coherent line of reasoning in a response 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competent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Explaining the connection(s) between specific reference(s) and a defensible interpretation 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competent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Doing all of the above with consistency (</a:t>
            </a:r>
            <a:r>
              <a:rPr lang="en-US" sz="2000" b="1" dirty="0">
                <a:solidFill>
                  <a:srgbClr val="C00000"/>
                </a:solidFill>
              </a:rPr>
              <a:t>expert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Doing all of the above with sophistication (clarity, grace, insight) (</a:t>
            </a:r>
            <a:r>
              <a:rPr lang="en-US" sz="2000" b="1" dirty="0">
                <a:solidFill>
                  <a:srgbClr val="C00000"/>
                </a:solidFill>
              </a:rPr>
              <a:t>expert</a:t>
            </a:r>
            <a:r>
              <a:rPr lang="en-US" sz="2000" b="1" dirty="0"/>
              <a:t>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906A3-783D-4BDE-BEE8-1DCB9FE3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03" r="1363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1219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8A2031-601B-4166-9C51-71C1893F9C72}"/>
              </a:ext>
            </a:extLst>
          </p:cNvPr>
          <p:cNvSpPr txBox="1"/>
          <p:nvPr/>
        </p:nvSpPr>
        <p:spPr>
          <a:xfrm>
            <a:off x="193183" y="412124"/>
            <a:ext cx="92727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 diverse small groups (representing all four “roads” as</a:t>
            </a:r>
            <a:br>
              <a:rPr lang="en-US" sz="2000" b="1" dirty="0"/>
            </a:br>
            <a:r>
              <a:rPr lang="en-US" sz="2000" b="1" dirty="0"/>
              <a:t>much as possible) discuss…</a:t>
            </a:r>
          </a:p>
          <a:p>
            <a:endParaRPr lang="en-US" sz="2000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…</a:t>
            </a:r>
            <a:r>
              <a:rPr lang="en-US" sz="2800" b="1" dirty="0">
                <a:solidFill>
                  <a:srgbClr val="C00000"/>
                </a:solidFill>
              </a:rPr>
              <a:t>one</a:t>
            </a:r>
            <a:r>
              <a:rPr lang="en-US" sz="2800" b="1" dirty="0"/>
              <a:t> of these questions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What are the eight most foundational course skills?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Focus on a genre (poetry, short fiction, longer works).  Look at the three units in your CED and determine which skills are foundational, competent, expert.  Would a move a skill from one unit to another?  Why?  Why not?</a:t>
            </a:r>
          </a:p>
          <a:p>
            <a:endParaRPr lang="en-US" sz="2000" b="1" dirty="0"/>
          </a:p>
          <a:p>
            <a:r>
              <a:rPr lang="en-US" sz="2000" b="1" dirty="0"/>
              <a:t>Focus on the first three units of the CED and determine which skills are foundational, competent, expert.  Would you move a skill from these three units to Units 4-9?  Why or why not?  Are there skills/knowledge students need to know before they can be successful at the course skills listed in these units?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5C5B3-CF59-4515-9843-3E905679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278880" y="269911"/>
            <a:ext cx="4970171" cy="2795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8A01FD-F0F0-4330-B54A-AC678BD05865}"/>
              </a:ext>
            </a:extLst>
          </p:cNvPr>
          <p:cNvSpPr txBox="1"/>
          <p:nvPr/>
        </p:nvSpPr>
        <p:spPr>
          <a:xfrm>
            <a:off x="6654265" y="3143049"/>
            <a:ext cx="4970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eoplematters.in/article/employee-engagement/do-you-have-collaboration-space-at-work-1406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83451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8719BA8-14FD-4790-B70F-AEE7FFC826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07" y="1555"/>
          <a:ext cx="1508" cy="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8719BA8-14FD-4790-B70F-AEE7FFC826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7" y="1555"/>
                        <a:ext cx="1508" cy="1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17662C61-8A3D-4875-B95A-E355FEA979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48"/>
            <a:ext cx="150723" cy="150723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68131">
              <a:defRPr/>
            </a:pPr>
            <a:endParaRPr lang="en-US" sz="3418" dirty="0">
              <a:solidFill>
                <a:srgbClr val="FFFFFF"/>
              </a:solidFill>
              <a:latin typeface="Roboto Slab" pitchFamily="2" charset="0"/>
              <a:sym typeface="Roboto Slab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9F3043B-9182-4BAB-B0B3-4B23A683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Progress Checks Overview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E35336-47C1-4A50-9784-AFF4FC4FACEA}"/>
              </a:ext>
            </a:extLst>
          </p:cNvPr>
          <p:cNvSpPr txBox="1">
            <a:spLocks/>
          </p:cNvSpPr>
          <p:nvPr/>
        </p:nvSpPr>
        <p:spPr>
          <a:xfrm>
            <a:off x="380899" y="1231109"/>
            <a:ext cx="3741687" cy="895618"/>
          </a:xfrm>
          <a:prstGeom prst="rect">
            <a:avLst/>
          </a:prstGeom>
        </p:spPr>
        <p:txBody>
          <a:bodyPr lIns="0" tIns="228597" rIns="0" bIns="0" anchor="t">
            <a:spAutoFit/>
          </a:bodyPr>
          <a:lstStyle>
            <a:lvl1pPr marL="0" indent="0" algn="l" defTabSz="963046" rtl="0" eaLnBrk="1" latinLnBrk="0" hangingPunct="1">
              <a:lnSpc>
                <a:spcPct val="90000"/>
              </a:lnSpc>
              <a:spcBef>
                <a:spcPts val="1053"/>
              </a:spcBef>
              <a:buFont typeface="Arial"/>
              <a:buNone/>
              <a:defRPr sz="1685" b="1" kern="1200">
                <a:solidFill>
                  <a:schemeClr val="accent1"/>
                </a:solidFill>
                <a:latin typeface="Roboto Slab" charset="0"/>
                <a:ea typeface="Roboto Slab" charset="0"/>
                <a:cs typeface="Roboto Slab" charset="0"/>
              </a:defRPr>
            </a:lvl1pPr>
            <a:lvl2pPr marL="722285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3808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21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5331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6854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8377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900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1423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2946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16">
              <a:spcBef>
                <a:spcPts val="1000"/>
              </a:spcBef>
              <a:defRPr/>
            </a:pPr>
            <a:r>
              <a:rPr lang="en-US" sz="1600" dirty="0">
                <a:solidFill>
                  <a:srgbClr val="009CDE"/>
                </a:solidFill>
                <a:latin typeface="Roboto Slab"/>
              </a:rPr>
              <a:t>Personal Progress Check information is provided at the bottom of the Course at a Glance.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93E9D30-64D6-4975-B830-EBE92ADD3455}"/>
              </a:ext>
            </a:extLst>
          </p:cNvPr>
          <p:cNvSpPr txBox="1">
            <a:spLocks/>
          </p:cNvSpPr>
          <p:nvPr/>
        </p:nvSpPr>
        <p:spPr>
          <a:xfrm>
            <a:off x="356462" y="2380109"/>
            <a:ext cx="3741127" cy="3446111"/>
          </a:xfrm>
          <a:prstGeom prst="rect">
            <a:avLst/>
          </a:prstGeom>
        </p:spPr>
        <p:txBody>
          <a:bodyPr lIns="0" tIns="217041" rIns="0" bIns="0"/>
          <a:lstStyle>
            <a:lvl1pPr marL="300952" indent="-300952" algn="l" defTabSz="963046" rtl="0" eaLnBrk="1" latinLnBrk="0" hangingPunct="1">
              <a:lnSpc>
                <a:spcPct val="90000"/>
              </a:lnSpc>
              <a:spcBef>
                <a:spcPts val="1053"/>
              </a:spcBef>
              <a:buClr>
                <a:schemeClr val="accent2"/>
              </a:buClr>
              <a:buFont typeface="Arial" charset="0"/>
              <a:buChar char="•"/>
              <a:defRPr sz="1685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722285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Clr>
                <a:schemeClr val="accent2"/>
              </a:buClr>
              <a:buFont typeface="Arial"/>
              <a:buChar char="•"/>
              <a:defRPr sz="1685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203808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Clr>
                <a:schemeClr val="accent2"/>
              </a:buClr>
              <a:buFont typeface="Arial"/>
              <a:buChar char="•"/>
              <a:defRPr sz="1685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85331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Clr>
                <a:schemeClr val="accent2"/>
              </a:buClr>
              <a:buFont typeface="Arial"/>
              <a:buChar char="•"/>
              <a:defRPr sz="1685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166854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Clr>
                <a:schemeClr val="accent2"/>
              </a:buClr>
              <a:buFont typeface="Arial"/>
              <a:buChar char="•"/>
              <a:defRPr sz="1685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648377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900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1423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2946" indent="-240762" algn="l" defTabSz="963046" rtl="0" eaLnBrk="1" latinLnBrk="0" hangingPunct="1">
              <a:lnSpc>
                <a:spcPct val="90000"/>
              </a:lnSpc>
              <a:spcBef>
                <a:spcPts val="527"/>
              </a:spcBef>
              <a:buFont typeface="Arial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16">
              <a:spcBef>
                <a:spcPts val="1000"/>
              </a:spcBef>
              <a:buClr>
                <a:srgbClr val="71C5E8"/>
              </a:buClr>
              <a:buNone/>
              <a:defRPr/>
            </a:pPr>
            <a:r>
              <a:rPr lang="en-US" sz="1600" b="1" dirty="0">
                <a:solidFill>
                  <a:srgbClr val="1E1E1E"/>
                </a:solidFill>
              </a:rPr>
              <a:t>Specifications include:</a:t>
            </a:r>
          </a:p>
          <a:p>
            <a:pPr marL="285724" indent="-285724" defTabSz="914316">
              <a:spcBef>
                <a:spcPts val="1000"/>
              </a:spcBef>
              <a:buClr>
                <a:srgbClr val="71C5E8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E1E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Approximate number of multiple-choice questions (MCQ)</a:t>
            </a:r>
          </a:p>
          <a:p>
            <a:pPr marL="285724" indent="-285724" defTabSz="914316">
              <a:spcBef>
                <a:spcPts val="1000"/>
              </a:spcBef>
              <a:buClr>
                <a:srgbClr val="71C5E8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E1E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 of free-response questions (FRQ)</a:t>
            </a:r>
          </a:p>
          <a:p>
            <a:pPr marL="285724" indent="-285724" defTabSz="914316">
              <a:spcBef>
                <a:spcPts val="1000"/>
              </a:spcBef>
              <a:buClr>
                <a:srgbClr val="71C5E8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E1E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Types of free-response questions, including whether the FRQ represents a partial version of what students will encounter on the AP Exam</a:t>
            </a:r>
          </a:p>
          <a:p>
            <a:pPr marL="285724" indent="-285724" defTabSz="914316">
              <a:spcBef>
                <a:spcPts val="1000"/>
              </a:spcBef>
              <a:buClr>
                <a:srgbClr val="71C5E8"/>
              </a:buClr>
              <a:defRPr/>
            </a:pPr>
            <a:endParaRPr lang="en-US" sz="1600" dirty="0">
              <a:solidFill>
                <a:srgbClr val="1E1E1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5C9519-2A31-9A47-A5E6-AD09E6519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848" y="1376097"/>
            <a:ext cx="3027257" cy="42079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843E57-8E81-6144-82AB-42A22BA51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108" y="1376097"/>
            <a:ext cx="2964698" cy="42065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1919FC-7FE9-804D-857F-F1557ABE1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3788" y="1376097"/>
            <a:ext cx="1910016" cy="42065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93D738-B5DF-B743-88C3-7FA6EF067A27}"/>
              </a:ext>
            </a:extLst>
          </p:cNvPr>
          <p:cNvSpPr/>
          <p:nvPr/>
        </p:nvSpPr>
        <p:spPr>
          <a:xfrm>
            <a:off x="4519969" y="4463571"/>
            <a:ext cx="1047470" cy="995421"/>
          </a:xfrm>
          <a:prstGeom prst="rect">
            <a:avLst/>
          </a:prstGeom>
          <a:solidFill>
            <a:srgbClr val="FFFF00">
              <a:alpha val="35000"/>
            </a:srgbClr>
          </a:solidFill>
          <a:ln w="19050"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>
              <a:defRPr/>
            </a:pPr>
            <a:endParaRPr lang="en-US" sz="1899" b="1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E7BDF8-C4FA-444F-BAE3-9136CAC3AAE2}"/>
              </a:ext>
            </a:extLst>
          </p:cNvPr>
          <p:cNvSpPr/>
          <p:nvPr/>
        </p:nvSpPr>
        <p:spPr>
          <a:xfrm>
            <a:off x="5572265" y="4769988"/>
            <a:ext cx="994802" cy="633037"/>
          </a:xfrm>
          <a:prstGeom prst="rect">
            <a:avLst/>
          </a:prstGeom>
          <a:solidFill>
            <a:srgbClr val="FFFF00">
              <a:alpha val="35000"/>
            </a:srgbClr>
          </a:solidFill>
          <a:ln w="19050"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>
              <a:defRPr/>
            </a:pPr>
            <a:endParaRPr lang="en-US" sz="1899" b="1">
              <a:solidFill>
                <a:srgbClr val="FFFFFF"/>
              </a:solidFill>
              <a:latin typeface="Roboto Slab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957D94-3C33-1342-BE43-E2686E709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7106" y="3564795"/>
            <a:ext cx="2398699" cy="24423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000742-45E8-1846-BD85-F9B5C72F6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978" y="4270774"/>
            <a:ext cx="2731104" cy="173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Star: 7 Points 15">
            <a:extLst>
              <a:ext uri="{FF2B5EF4-FFF2-40B4-BE49-F238E27FC236}">
                <a16:creationId xmlns:a16="http://schemas.microsoft.com/office/drawing/2014/main" id="{C068E279-1D96-3B41-8BEE-6B893450D33D}"/>
              </a:ext>
            </a:extLst>
          </p:cNvPr>
          <p:cNvSpPr/>
          <p:nvPr/>
        </p:nvSpPr>
        <p:spPr>
          <a:xfrm>
            <a:off x="10687896" y="5403025"/>
            <a:ext cx="1041799" cy="104179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CED</a:t>
            </a:r>
          </a:p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pp. 20-23</a:t>
            </a:r>
          </a:p>
        </p:txBody>
      </p:sp>
    </p:spTree>
    <p:extLst>
      <p:ext uri="{BB962C8B-B14F-4D97-AF65-F5344CB8AC3E}">
        <p14:creationId xmlns:p14="http://schemas.microsoft.com/office/powerpoint/2010/main" val="1718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2" grpId="1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17FCA0-63EA-446A-BB96-3436A6927377}"/>
              </a:ext>
            </a:extLst>
          </p:cNvPr>
          <p:cNvSpPr/>
          <p:nvPr/>
        </p:nvSpPr>
        <p:spPr>
          <a:xfrm>
            <a:off x="5160933" y="1134717"/>
            <a:ext cx="6163622" cy="384870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CE6A9-49AD-4A2E-8783-A94E0DB61A38}"/>
              </a:ext>
            </a:extLst>
          </p:cNvPr>
          <p:cNvSpPr/>
          <p:nvPr/>
        </p:nvSpPr>
        <p:spPr>
          <a:xfrm>
            <a:off x="5159510" y="4473900"/>
            <a:ext cx="6149313" cy="455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51E777-91CB-714B-A7C9-7F4B2A53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89" y="555848"/>
            <a:ext cx="3741127" cy="1123128"/>
          </a:xfrm>
        </p:spPr>
        <p:txBody>
          <a:bodyPr/>
          <a:lstStyle/>
          <a:p>
            <a:r>
              <a:rPr lang="en-US"/>
              <a:t>Progress Dashboard Preview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B59693-DAAE-5845-A8A9-37B47FD94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689" y="1714057"/>
            <a:ext cx="3741687" cy="723211"/>
          </a:xfrm>
        </p:spPr>
        <p:txBody>
          <a:bodyPr vert="horz" lIns="0" tIns="228597" rIns="0" bIns="0" rtlCol="0" anchor="t" anchorCtr="0">
            <a:spAutoFit/>
          </a:bodyPr>
          <a:lstStyle/>
          <a:p>
            <a:r>
              <a:rPr lang="en-US">
                <a:solidFill>
                  <a:schemeClr val="accent3"/>
                </a:solidFill>
                <a:latin typeface="Roboto Slab"/>
              </a:rPr>
              <a:t>View progress for every student and class across AP units and skills.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79F83-34E7-40ED-8890-39051004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734" y="4473900"/>
            <a:ext cx="6160778" cy="507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671EB7-856D-9345-B62C-28401732E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89" y="1125643"/>
            <a:ext cx="6163622" cy="3753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5EA857-41D0-CC4D-9F51-2A709B7B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106" y="1457103"/>
            <a:ext cx="6088308" cy="35263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22BDF4-0D9E-4703-9A5F-B54FE195008D}"/>
              </a:ext>
            </a:extLst>
          </p:cNvPr>
          <p:cNvSpPr/>
          <p:nvPr/>
        </p:nvSpPr>
        <p:spPr>
          <a:xfrm>
            <a:off x="5371775" y="1302296"/>
            <a:ext cx="479300" cy="128465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 fontScale="25000" lnSpcReduction="20000"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EC6A8E-05B2-45EE-8D44-80F5C194E2F4}"/>
              </a:ext>
            </a:extLst>
          </p:cNvPr>
          <p:cNvSpPr/>
          <p:nvPr/>
        </p:nvSpPr>
        <p:spPr>
          <a:xfrm>
            <a:off x="5160932" y="1125643"/>
            <a:ext cx="6149313" cy="455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8B4CDD-B695-014E-BBCD-706FF5B8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721" y="1181256"/>
            <a:ext cx="6088307" cy="3381170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A2606794-100D-DD4C-B6B3-C1D05E3E77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199"/>
          <a:stretch/>
        </p:blipFill>
        <p:spPr>
          <a:xfrm>
            <a:off x="4744740" y="4986599"/>
            <a:ext cx="6971415" cy="416503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776A6C-868F-4FBE-89E7-FE9721C7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4241" y="1134717"/>
            <a:ext cx="6098737" cy="3734904"/>
          </a:xfrm>
          <a:prstGeom prst="rect">
            <a:avLst/>
          </a:prstGeom>
        </p:spPr>
      </p:pic>
      <p:pic>
        <p:nvPicPr>
          <p:cNvPr id="18" name="Picture 17" descr="A screen shot of a computer&#10;&#10;Description automatically generated">
            <a:extLst>
              <a:ext uri="{FF2B5EF4-FFF2-40B4-BE49-F238E27FC236}">
                <a16:creationId xmlns:a16="http://schemas.microsoft.com/office/drawing/2014/main" id="{06CB116D-D82D-5444-A459-D2AC464DF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97"/>
          <a:stretch/>
        </p:blipFill>
        <p:spPr>
          <a:xfrm>
            <a:off x="4744740" y="706137"/>
            <a:ext cx="6979036" cy="43017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3930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631DD-D3B9-4FB6-B383-FF1433BAD45B}"/>
              </a:ext>
            </a:extLst>
          </p:cNvPr>
          <p:cNvSpPr txBox="1"/>
          <p:nvPr/>
        </p:nvSpPr>
        <p:spPr>
          <a:xfrm>
            <a:off x="515154" y="437882"/>
            <a:ext cx="113720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Equity and access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Planning for remediation and enrichment after assessment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								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Questions to consider</a:t>
            </a:r>
            <a:endParaRPr lang="en-US" sz="2000" b="1" dirty="0"/>
          </a:p>
          <a:p>
            <a:r>
              <a:rPr lang="en-US" sz="2000" b="1" dirty="0"/>
              <a:t>					What is mastery according to PPC results?</a:t>
            </a:r>
          </a:p>
          <a:p>
            <a:r>
              <a:rPr lang="en-US" sz="2000" b="1" dirty="0"/>
              <a:t>				  	Individual?	</a:t>
            </a:r>
          </a:p>
          <a:p>
            <a:r>
              <a:rPr lang="en-US" sz="2000" b="1" dirty="0"/>
              <a:t>				  	class?</a:t>
            </a:r>
            <a:br>
              <a:rPr lang="en-US" sz="2000" b="1" dirty="0"/>
            </a:br>
            <a:r>
              <a:rPr lang="en-US" sz="2000" b="1" dirty="0"/>
              <a:t>					What will you do if your class does not show 							mastery on most of the unit’s skills?</a:t>
            </a:r>
            <a:br>
              <a:rPr lang="en-US" sz="2000" b="1" dirty="0"/>
            </a:br>
            <a:r>
              <a:rPr lang="en-US" sz="2000" b="1" dirty="0"/>
              <a:t>					Will you delay starting the next unit?</a:t>
            </a:r>
            <a:br>
              <a:rPr lang="en-US" sz="2000" b="1" dirty="0"/>
            </a:br>
            <a:r>
              <a:rPr lang="en-US" sz="2000" b="1" dirty="0"/>
              <a:t>				 	Do you have to cover all nine units?</a:t>
            </a:r>
            <a:br>
              <a:rPr lang="en-US" sz="2000" b="1" dirty="0"/>
            </a:br>
            <a:r>
              <a:rPr lang="en-US" sz="2000" b="1" dirty="0"/>
              <a:t>					How do you remediate students who do not show mastery 						on most of the unit’s skills?</a:t>
            </a:r>
            <a:br>
              <a:rPr lang="en-US" sz="2000" b="1" dirty="0"/>
            </a:br>
            <a:r>
              <a:rPr lang="en-US" sz="2000" b="1" dirty="0"/>
              <a:t>					What will you do when a class or individual does  not show 						mastery 	of a particular skill?</a:t>
            </a:r>
            <a:br>
              <a:rPr lang="en-US" sz="2000" b="1" dirty="0"/>
            </a:br>
            <a:r>
              <a:rPr lang="en-US" sz="2000" b="1" dirty="0"/>
              <a:t>					What will you do if a class or individual masters 							course skill(s) quickly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3E187-05D6-40D3-8EF9-AD22AD9C7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26374" y="2558133"/>
            <a:ext cx="4698799" cy="2631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5CDE4-8814-4EEA-ACE0-CD81FB2D3385}"/>
              </a:ext>
            </a:extLst>
          </p:cNvPr>
          <p:cNvSpPr txBox="1"/>
          <p:nvPr/>
        </p:nvSpPr>
        <p:spPr>
          <a:xfrm>
            <a:off x="126374" y="5191648"/>
            <a:ext cx="3791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uxmastery.com/ux-training-workshops-june-july-2014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8663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B058E-EA3F-405A-826E-C6CB270D229E}"/>
              </a:ext>
            </a:extLst>
          </p:cNvPr>
          <p:cNvSpPr txBox="1"/>
          <p:nvPr/>
        </p:nvSpPr>
        <p:spPr>
          <a:xfrm>
            <a:off x="305276" y="582252"/>
            <a:ext cx="1100666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former students have completed this statement 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Understanding expression and communication in all of its forms.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Learning from the stories and experiences of others</a:t>
            </a:r>
            <a:br>
              <a:rPr lang="en-US" sz="2000" dirty="0"/>
            </a:br>
            <a:r>
              <a:rPr lang="en-US" sz="2000" dirty="0"/>
              <a:t>Learning to explore art through a different person’s thoughts and expressions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Learning the art of communication and imagination</a:t>
            </a:r>
            <a:br>
              <a:rPr lang="en-US" sz="2000" dirty="0"/>
            </a:br>
            <a:r>
              <a:rPr lang="en-US" sz="2000" dirty="0"/>
              <a:t>Understanding our world through stories and language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Immersing yourself in different perspectives and emerging a better person from the experience.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/>
              <a:t>Learning that despite our differences, we all have way more in common than we think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Seeing an extraordinary world through ordinary words</a:t>
            </a:r>
            <a:br>
              <a:rPr lang="en-US" sz="2000" dirty="0"/>
            </a:br>
            <a:r>
              <a:rPr lang="en-US" sz="2000" dirty="0"/>
              <a:t>Seeing a culture through its own eyes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Learning that the words on the page are unique, but the stories are universal</a:t>
            </a:r>
            <a:br>
              <a:rPr lang="en-US" sz="2000" dirty="0"/>
            </a:br>
            <a:r>
              <a:rPr lang="en-US" sz="2000" dirty="0"/>
              <a:t>Deepening our understanding of the common human experience, in hopes that a broadened perspective would  help us to appreciate the world and contribute to its flourishing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Becoming a better person by understanding the perspectives of others</a:t>
            </a:r>
            <a:br>
              <a:rPr lang="en-US" sz="2000" dirty="0"/>
            </a:br>
            <a:r>
              <a:rPr lang="en-US" sz="2000" dirty="0"/>
              <a:t>Thinking critically and always being curious about the world around you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 Andrew Snipe, Pompano Beach High School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441D1-B34A-4145-A41E-E835A46CD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673021" y="337331"/>
            <a:ext cx="3228235" cy="144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19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B058E-EA3F-405A-826E-C6CB270D229E}"/>
              </a:ext>
            </a:extLst>
          </p:cNvPr>
          <p:cNvSpPr txBox="1"/>
          <p:nvPr/>
        </p:nvSpPr>
        <p:spPr>
          <a:xfrm>
            <a:off x="592666" y="402104"/>
            <a:ext cx="1100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are you and your students on the road to a good score on the AP English Literature exam?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1E92C79-13B9-4046-8692-6F4EE8FEC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937006"/>
              </p:ext>
            </p:extLst>
          </p:nvPr>
        </p:nvGraphicFramePr>
        <p:xfrm>
          <a:off x="1810669" y="1107369"/>
          <a:ext cx="8596523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59071787"/>
                    </a:ext>
                  </a:extLst>
                </a:gridCol>
                <a:gridCol w="4532523">
                  <a:extLst>
                    <a:ext uri="{9D8B030D-6E8A-4147-A177-3AD203B41FA5}">
                      <a16:colId xmlns:a16="http://schemas.microsoft.com/office/drawing/2014/main" val="3511066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1:  A Dirt Road</a:t>
                      </a:r>
                      <a:br>
                        <a:rPr lang="en-US" sz="3200" dirty="0"/>
                      </a:br>
                      <a:r>
                        <a:rPr lang="en-US" sz="3200" dirty="0"/>
                        <a:t>There’s so much dust, I can’t even see the road!!   Help!!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2:  A Paved </a:t>
                      </a:r>
                      <a:r>
                        <a:rPr lang="en-US" sz="3200" dirty="0"/>
                        <a:t>Street</a:t>
                      </a:r>
                      <a:br>
                        <a:rPr lang="en-US" sz="3200" dirty="0"/>
                      </a:br>
                      <a:r>
                        <a:rPr lang="en-US" sz="3200" dirty="0"/>
                        <a:t>It’s fairly smooth , but there are still a lot of potholes that need repair.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903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3:  A State Highway</a:t>
                      </a:r>
                      <a:br>
                        <a:rPr lang="en-US" sz="3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I feel confident but have quite a few traffic jams that slow me down.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4:  An Interstate</a:t>
                      </a:r>
                      <a:br>
                        <a:rPr 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I’m traveling along at a good pace and could probably give directions to someone else.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102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302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08A45B-858D-4D23-AAC7-410056FF0E4E}"/>
              </a:ext>
            </a:extLst>
          </p:cNvPr>
          <p:cNvSpPr txBox="1"/>
          <p:nvPr/>
        </p:nvSpPr>
        <p:spPr>
          <a:xfrm>
            <a:off x="502276" y="566670"/>
            <a:ext cx="2266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In your breakout rooms, discuss: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What do you think your students need to do to get to the next level?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A38B1EE-5F31-4735-8691-9A26628FA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7389"/>
              </p:ext>
            </p:extLst>
          </p:nvPr>
        </p:nvGraphicFramePr>
        <p:xfrm>
          <a:off x="3228699" y="1011241"/>
          <a:ext cx="8128000" cy="29660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482549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922882"/>
                    </a:ext>
                  </a:extLst>
                </a:gridCol>
              </a:tblGrid>
              <a:tr h="651589">
                <a:tc>
                  <a:txBody>
                    <a:bodyPr/>
                    <a:lstStyle/>
                    <a:p>
                      <a:r>
                        <a:rPr lang="en-US" sz="2000" dirty="0"/>
                        <a:t>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Strategies to help students achieve that objective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69469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65643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175111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80685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71086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935079"/>
                  </a:ext>
                </a:extLst>
              </a:tr>
              <a:tr h="377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5057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22DB7A-7FB8-47E7-9F5C-1F9DA8616814}"/>
              </a:ext>
            </a:extLst>
          </p:cNvPr>
          <p:cNvSpPr txBox="1"/>
          <p:nvPr/>
        </p:nvSpPr>
        <p:spPr>
          <a:xfrm>
            <a:off x="3155324" y="475648"/>
            <a:ext cx="682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Make A T-chart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84866-2B61-45E8-9443-371A3C50A9D3}"/>
              </a:ext>
            </a:extLst>
          </p:cNvPr>
          <p:cNvSpPr txBox="1"/>
          <p:nvPr/>
        </p:nvSpPr>
        <p:spPr>
          <a:xfrm>
            <a:off x="5492446" y="4629977"/>
            <a:ext cx="5599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Brainstorm.  Then prioritize!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What needs to come first, second,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etc.?  This will probably be different for each of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32BBD-0FCA-4C68-A271-5DEF985A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573" y="4482325"/>
            <a:ext cx="4549707" cy="2246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CC1C3-7BB5-4718-95C5-7E2E9D7A50F8}"/>
              </a:ext>
            </a:extLst>
          </p:cNvPr>
          <p:cNvSpPr txBox="1"/>
          <p:nvPr/>
        </p:nvSpPr>
        <p:spPr>
          <a:xfrm>
            <a:off x="166687" y="6060498"/>
            <a:ext cx="4549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jisc.ac.uk/blog/member-stories-using-digital-archives-to-inspire-students-19-nov-201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3823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DB7C-E27E-47C5-9A29-FCDF2E3A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Course Skills and </a:t>
            </a:r>
            <a:br>
              <a:rPr lang="en-US" sz="4800" dirty="0"/>
            </a:br>
            <a:r>
              <a:rPr lang="en-US" sz="4800" dirty="0"/>
              <a:t>Essential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6A376-72A7-498E-83B5-B40971212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2" y="1173873"/>
            <a:ext cx="3995738" cy="53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9B1C08C-9AFB-4A40-B1A1-34EB3F5557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72" y="163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9B1C08C-9AFB-4A40-B1A1-34EB3F555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72" y="163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2A9681-E10E-4389-B939-579588AB63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" y="47"/>
            <a:ext cx="158748" cy="15874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6813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199" dirty="0">
              <a:solidFill>
                <a:srgbClr val="DCDCDC"/>
              </a:solidFill>
              <a:latin typeface="Roboto Slab" pitchFamily="2" charset="0"/>
              <a:ea typeface="Roboto Slab" pitchFamily="2" charset="0"/>
              <a:sym typeface="Roboto Slab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E59B73-C6B5-4B70-AFA7-1F3F34B44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4" y="449015"/>
            <a:ext cx="3741179" cy="630879"/>
          </a:xfrm>
        </p:spPr>
        <p:txBody>
          <a:bodyPr vert="horz" wrap="square" lIns="0" tIns="137159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Course Skills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CFF493-068F-4BF4-AE3E-F292EF5F8B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3595" y="1375003"/>
            <a:ext cx="3491734" cy="4107995"/>
          </a:xfrm>
        </p:spPr>
        <p:txBody>
          <a:bodyPr/>
          <a:lstStyle/>
          <a:p>
            <a:pPr>
              <a:buClrTx/>
            </a:pPr>
            <a:r>
              <a:rPr lang="en-US" sz="1800" dirty="0"/>
              <a:t>Course skills describe </a:t>
            </a:r>
            <a:r>
              <a:rPr lang="en-US" sz="1800" b="1" dirty="0">
                <a:solidFill>
                  <a:schemeClr val="accent3"/>
                </a:solidFill>
              </a:rPr>
              <a:t>what students should be able to do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while studying literary works throughout the course.</a:t>
            </a:r>
          </a:p>
          <a:p>
            <a:pPr>
              <a:buClrTx/>
            </a:pPr>
            <a:r>
              <a:rPr lang="en-US" sz="1800" dirty="0"/>
              <a:t>Course skills also </a:t>
            </a:r>
            <a:r>
              <a:rPr lang="en-US" sz="1800" b="1" dirty="0">
                <a:solidFill>
                  <a:schemeClr val="accent3"/>
                </a:solidFill>
              </a:rPr>
              <a:t>form the basis of tasks</a:t>
            </a:r>
            <a:r>
              <a:rPr lang="en-US" sz="1800" b="1" dirty="0"/>
              <a:t> </a:t>
            </a:r>
            <a:r>
              <a:rPr lang="en-US" sz="1800" dirty="0"/>
              <a:t>students are asked to perform on the AP Exam.</a:t>
            </a:r>
          </a:p>
          <a:p>
            <a:pPr>
              <a:buClrTx/>
            </a:pPr>
            <a:r>
              <a:rPr lang="en-US" sz="1800" dirty="0"/>
              <a:t>Students will benefit from </a:t>
            </a:r>
            <a:r>
              <a:rPr lang="en-US" sz="1800" b="1" dirty="0">
                <a:solidFill>
                  <a:schemeClr val="accent3"/>
                </a:solidFill>
              </a:rPr>
              <a:t>multiple opportunities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to develop course skills in a scaffolded manner.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A2344-BD14-4837-BAF6-0917CD9D6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417" y="593898"/>
            <a:ext cx="7348478" cy="5549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15E570-9F45-493F-8820-F7EAE67E1A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8206" y="48"/>
            <a:ext cx="1632434" cy="68579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8CBF1-72DA-4B30-B607-25D574913542}"/>
              </a:ext>
            </a:extLst>
          </p:cNvPr>
          <p:cNvSpPr/>
          <p:nvPr/>
        </p:nvSpPr>
        <p:spPr>
          <a:xfrm>
            <a:off x="3998207" y="3062148"/>
            <a:ext cx="1632434" cy="937663"/>
          </a:xfrm>
          <a:prstGeom prst="rect">
            <a:avLst/>
          </a:prstGeom>
          <a:solidFill>
            <a:srgbClr val="FFFF00">
              <a:alpha val="35000"/>
            </a:srgbClr>
          </a:solidFill>
          <a:ln w="19050"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10" name="Star: 7 Points 38">
            <a:extLst>
              <a:ext uri="{FF2B5EF4-FFF2-40B4-BE49-F238E27FC236}">
                <a16:creationId xmlns:a16="http://schemas.microsoft.com/office/drawing/2014/main" id="{9A6607ED-968A-624D-97DF-428FA0305DF4}"/>
              </a:ext>
            </a:extLst>
          </p:cNvPr>
          <p:cNvSpPr/>
          <p:nvPr/>
        </p:nvSpPr>
        <p:spPr>
          <a:xfrm>
            <a:off x="10594775" y="5354820"/>
            <a:ext cx="1041799" cy="104179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CED</a:t>
            </a:r>
          </a:p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p. 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01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>
              <a:lumMod val="40000"/>
              <a:lumOff val="6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251C1F6-7E76-4740-8368-6B3C7736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61" y="1114537"/>
            <a:ext cx="6654473" cy="50250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348C9-6341-4A0A-AABC-631968A3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89E9B-9068-4ED8-AB3C-7CF8CDBE45A8}"/>
              </a:ext>
            </a:extLst>
          </p:cNvPr>
          <p:cNvSpPr/>
          <p:nvPr/>
        </p:nvSpPr>
        <p:spPr>
          <a:xfrm>
            <a:off x="423747" y="3837675"/>
            <a:ext cx="1007585" cy="575548"/>
          </a:xfrm>
          <a:prstGeom prst="rect">
            <a:avLst/>
          </a:prstGeom>
          <a:solidFill>
            <a:srgbClr val="FFFF00">
              <a:alpha val="35000"/>
            </a:srgbClr>
          </a:solidFill>
          <a:ln w="19050"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00CF720-A21D-49FA-B670-CCEB95A6677D}"/>
              </a:ext>
            </a:extLst>
          </p:cNvPr>
          <p:cNvSpPr txBox="1">
            <a:spLocks/>
          </p:cNvSpPr>
          <p:nvPr/>
        </p:nvSpPr>
        <p:spPr>
          <a:xfrm>
            <a:off x="354130" y="1445876"/>
            <a:ext cx="6340159" cy="3271912"/>
          </a:xfrm>
          <a:prstGeom prst="rect">
            <a:avLst/>
          </a:prstGeom>
        </p:spPr>
        <p:txBody>
          <a:bodyPr/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6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6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727" indent="-257727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 </a:t>
            </a:r>
            <a:r>
              <a:rPr lang="en-US" altLang="zh-CN" sz="1614" b="1" dirty="0">
                <a:solidFill>
                  <a:srgbClr val="009CDE"/>
                </a:solidFill>
                <a:latin typeface="Roboto"/>
              </a:rPr>
              <a:t>Unit Overview </a:t>
            </a: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shows the course skills, enduring understandings, and associated essential knowledge statements for the unit. </a:t>
            </a:r>
          </a:p>
          <a:p>
            <a:pPr marL="257727" indent="-257727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Teachers are free to teach the skills within the unit </a:t>
            </a:r>
            <a:r>
              <a:rPr lang="en-US" altLang="zh-CN" sz="1614" b="1" dirty="0">
                <a:solidFill>
                  <a:srgbClr val="009CDE"/>
                </a:solidFill>
                <a:latin typeface="Roboto"/>
              </a:rPr>
              <a:t>in any order </a:t>
            </a: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they choose; that is, they do not have to be taught in the order in which they appear.</a:t>
            </a:r>
          </a:p>
          <a:p>
            <a:pPr marL="257727" indent="-257727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 </a:t>
            </a:r>
            <a:r>
              <a:rPr lang="en-US" altLang="zh-CN" sz="1614" b="1" dirty="0">
                <a:solidFill>
                  <a:srgbClr val="009CDE"/>
                </a:solidFill>
                <a:latin typeface="Roboto"/>
              </a:rPr>
              <a:t>skills </a:t>
            </a: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define what students should be able to do with the content knowledge.</a:t>
            </a:r>
          </a:p>
          <a:p>
            <a:pPr marL="545596" lvl="1" indent="-113038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 skills are the targets of assessment for the AP Exam.</a:t>
            </a:r>
          </a:p>
          <a:p>
            <a:pPr marL="545596" lvl="1" indent="-113038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 individual skill is part of a larger skill category that spirals throughout the course.</a:t>
            </a:r>
          </a:p>
          <a:p>
            <a:pPr marL="545596" lvl="1" indent="-113038" defTabSz="931433">
              <a:buClr>
                <a:srgbClr val="1E1E1E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614" dirty="0">
                <a:solidFill>
                  <a:srgbClr val="1E1E1E"/>
                </a:solidFill>
                <a:latin typeface="Roboto"/>
              </a:rPr>
              <a:t>The questions on the Personal Progress Checks are based on these skills.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80233C-93B4-47AC-ABC3-A57C19844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005" y="885100"/>
            <a:ext cx="1902704" cy="45362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FF80DC-769D-48A5-978C-29EA79DD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080" y="559105"/>
            <a:ext cx="4325534" cy="56030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F28F8059-D57F-4DC9-9F88-9E6E5C51BA97}"/>
              </a:ext>
            </a:extLst>
          </p:cNvPr>
          <p:cNvSpPr/>
          <p:nvPr/>
        </p:nvSpPr>
        <p:spPr>
          <a:xfrm>
            <a:off x="6822343" y="538434"/>
            <a:ext cx="768724" cy="844744"/>
          </a:xfrm>
          <a:prstGeom prst="circularArrow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063890-013B-4EE9-B3FB-291C0F3BB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46" y="1943874"/>
            <a:ext cx="2793530" cy="968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DDFCE-A0CA-45F7-8B59-6C832B298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119" y="1570583"/>
            <a:ext cx="7248495" cy="3377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F241F7-0B44-4783-9AAF-A4A12337F10B}"/>
              </a:ext>
            </a:extLst>
          </p:cNvPr>
          <p:cNvSpPr/>
          <p:nvPr/>
        </p:nvSpPr>
        <p:spPr>
          <a:xfrm>
            <a:off x="6096000" y="2197106"/>
            <a:ext cx="2040189" cy="868166"/>
          </a:xfrm>
          <a:prstGeom prst="rect">
            <a:avLst/>
          </a:prstGeom>
          <a:solidFill>
            <a:srgbClr val="FFFF00">
              <a:alpha val="35000"/>
            </a:srgbClr>
          </a:solidFill>
          <a:ln w="19050"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131"/>
            <a:endParaRPr lang="en-US" sz="1899" b="1" dirty="0">
              <a:solidFill>
                <a:srgbClr val="FFFFFF"/>
              </a:solidFill>
              <a:latin typeface="Roboto Slab"/>
            </a:endParaRPr>
          </a:p>
        </p:txBody>
      </p:sp>
      <p:sp>
        <p:nvSpPr>
          <p:cNvPr id="15" name="Star: 7 Points 38">
            <a:extLst>
              <a:ext uri="{FF2B5EF4-FFF2-40B4-BE49-F238E27FC236}">
                <a16:creationId xmlns:a16="http://schemas.microsoft.com/office/drawing/2014/main" id="{6FB76ABE-306C-784D-BF39-D69F2EAD9736}"/>
              </a:ext>
            </a:extLst>
          </p:cNvPr>
          <p:cNvSpPr/>
          <p:nvPr/>
        </p:nvSpPr>
        <p:spPr>
          <a:xfrm>
            <a:off x="10594775" y="5354820"/>
            <a:ext cx="1041799" cy="104179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80" tIns="34180" rIns="34180" bIns="34180" rtlCol="0" anchor="ctr">
            <a:normAutofit/>
          </a:bodyPr>
          <a:lstStyle/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CED</a:t>
            </a:r>
          </a:p>
          <a:p>
            <a:pPr algn="ctr" defTabSz="868052">
              <a:defRPr/>
            </a:pPr>
            <a:r>
              <a:rPr lang="en-US" sz="1139" b="1" dirty="0">
                <a:solidFill>
                  <a:srgbClr val="FFFFFF"/>
                </a:solidFill>
                <a:latin typeface="Roboto Slab"/>
              </a:rPr>
              <a:t>p. 34</a:t>
            </a:r>
          </a:p>
        </p:txBody>
      </p:sp>
    </p:spTree>
    <p:extLst>
      <p:ext uri="{BB962C8B-B14F-4D97-AF65-F5344CB8AC3E}">
        <p14:creationId xmlns:p14="http://schemas.microsoft.com/office/powerpoint/2010/main" val="39035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6" grpId="0" animBg="1"/>
      <p:bldP spid="16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82BB0-A145-4CEE-9C35-2544BFCB3B2F}"/>
              </a:ext>
            </a:extLst>
          </p:cNvPr>
          <p:cNvSpPr txBox="1"/>
          <p:nvPr/>
        </p:nvSpPr>
        <p:spPr>
          <a:xfrm>
            <a:off x="216325" y="144485"/>
            <a:ext cx="974930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skills and knowledge are …..?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Foundational</a:t>
            </a:r>
            <a:r>
              <a:rPr lang="en-US" sz="2800" dirty="0"/>
              <a:t>:  necessary for more complex</a:t>
            </a:r>
            <a:br>
              <a:rPr lang="en-US" sz="2800" dirty="0"/>
            </a:br>
            <a:r>
              <a:rPr lang="en-US" sz="2800" dirty="0"/>
              <a:t>skills and knowledge to build upon</a:t>
            </a:r>
            <a:br>
              <a:rPr lang="en-US" sz="2800" dirty="0"/>
            </a:br>
            <a:r>
              <a:rPr lang="en-US" sz="2800" b="1" dirty="0"/>
              <a:t>Competent</a:t>
            </a:r>
            <a:r>
              <a:rPr lang="en-US" sz="2800" dirty="0"/>
              <a:t>:  adequate enough to complete a</a:t>
            </a:r>
            <a:br>
              <a:rPr lang="en-US" sz="2800" dirty="0"/>
            </a:br>
            <a:r>
              <a:rPr lang="en-US" sz="2800" dirty="0"/>
              <a:t>task independently according to standard,</a:t>
            </a:r>
            <a:br>
              <a:rPr lang="en-US" sz="2800" dirty="0"/>
            </a:br>
            <a:r>
              <a:rPr lang="en-US" sz="2800" dirty="0"/>
              <a:t>“passing”</a:t>
            </a:r>
            <a:br>
              <a:rPr lang="en-US" sz="2800" dirty="0"/>
            </a:br>
            <a:r>
              <a:rPr lang="en-US" sz="2800" b="1" dirty="0"/>
              <a:t>Expert</a:t>
            </a:r>
            <a:r>
              <a:rPr lang="en-US" sz="2800" dirty="0"/>
              <a:t>:  intuited strategically to choose tasks</a:t>
            </a:r>
            <a:br>
              <a:rPr lang="en-US" sz="2800" dirty="0"/>
            </a:br>
            <a:r>
              <a:rPr lang="en-US" sz="2800" dirty="0"/>
              <a:t>depending on situation that allow one to </a:t>
            </a:r>
            <a:br>
              <a:rPr lang="en-US" sz="2800" dirty="0"/>
            </a:br>
            <a:r>
              <a:rPr lang="en-US" sz="2800" dirty="0"/>
              <a:t>beyond the standards and to create something</a:t>
            </a:r>
            <a:br>
              <a:rPr lang="en-US" sz="2800" dirty="0"/>
            </a:br>
            <a:r>
              <a:rPr lang="en-US" sz="2800" dirty="0"/>
              <a:t>new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AD2DD-BA04-4ADB-B0C6-9A534E4F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70132" y="573521"/>
            <a:ext cx="4068748" cy="5122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CAC3E-D707-4ADC-B56C-C5ECF7ED48DA}"/>
              </a:ext>
            </a:extLst>
          </p:cNvPr>
          <p:cNvSpPr txBox="1"/>
          <p:nvPr/>
        </p:nvSpPr>
        <p:spPr>
          <a:xfrm>
            <a:off x="7896426" y="5894648"/>
            <a:ext cx="40687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versity.org/wiki/Student_Success/Study_Skill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8495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7A52C9-CCA1-4B51-A898-A563D36CADC5}"/>
              </a:ext>
            </a:extLst>
          </p:cNvPr>
          <p:cNvSpPr txBox="1"/>
          <p:nvPr/>
        </p:nvSpPr>
        <p:spPr>
          <a:xfrm>
            <a:off x="557212" y="628650"/>
            <a:ext cx="6040039" cy="592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Arial" panose="020B0604020202020204" pitchFamily="34" charset="0"/>
              </a:rPr>
              <a:t>Novice-to-Expert summary</a:t>
            </a:r>
          </a:p>
          <a:p>
            <a:pPr algn="l"/>
            <a:r>
              <a:rPr lang="en-US" sz="1800" b="1" i="1" u="none" strike="noStrike" baseline="0" dirty="0">
                <a:latin typeface="Arial" panose="020B0604020202020204" pitchFamily="34" charset="0"/>
              </a:rPr>
              <a:t>Novice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Has an incomplete understanding, approaches tasks mechanistically and needs supervision to complete them.</a:t>
            </a:r>
          </a:p>
          <a:p>
            <a:pPr algn="l"/>
            <a:r>
              <a:rPr lang="en-US" sz="1800" b="1" i="1" u="none" strike="noStrike" baseline="0" dirty="0">
                <a:latin typeface="Arial" panose="020B0604020202020204" pitchFamily="34" charset="0"/>
              </a:rPr>
              <a:t>Advanced Beginner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Has a working understanding, tends to see actions as a series of steps, can complete simpler tasks without supervision.</a:t>
            </a:r>
          </a:p>
          <a:p>
            <a:pPr algn="l"/>
            <a:r>
              <a:rPr lang="en-US" sz="1800" b="1" i="1" u="none" strike="noStrike" baseline="0" dirty="0">
                <a:latin typeface="Arial" panose="020B0604020202020204" pitchFamily="34" charset="0"/>
              </a:rPr>
              <a:t>Competent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Has a good working and background understanding, sees actions at least partly in context, able to complete work independently to a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standard that is acceptable though it may lack refinement.</a:t>
            </a:r>
          </a:p>
          <a:p>
            <a:pPr algn="l"/>
            <a:r>
              <a:rPr lang="en-US" sz="1800" b="1" i="1" u="none" strike="noStrike" baseline="0" dirty="0">
                <a:latin typeface="Arial" panose="020B0604020202020204" pitchFamily="34" charset="0"/>
              </a:rPr>
              <a:t>Proficient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Has a deep understanding, sees actions holistically, can achieve a high standard routinely.</a:t>
            </a:r>
          </a:p>
          <a:p>
            <a:pPr algn="l"/>
            <a:r>
              <a:rPr lang="en-US" sz="1800" b="1" i="1" u="none" strike="noStrike" baseline="0" dirty="0">
                <a:latin typeface="Arial" panose="020B0604020202020204" pitchFamily="34" charset="0"/>
              </a:rPr>
              <a:t>Expert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Has an authoritative or deep holistic understanding, deals with routine matters intuitively, able to go beyond existing interpretations,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achieves excellence with ease.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322F3-9DBD-43DF-8857-164C0D9552CC}"/>
              </a:ext>
            </a:extLst>
          </p:cNvPr>
          <p:cNvSpPr txBox="1"/>
          <p:nvPr/>
        </p:nvSpPr>
        <p:spPr>
          <a:xfrm>
            <a:off x="6832997" y="495597"/>
            <a:ext cx="4539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Brothers </a:t>
            </a:r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Stuart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Hubert</a:t>
            </a:r>
            <a:r>
              <a:rPr lang="en-US" b="1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 tooltip="Hubert Dreyf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Dreyfus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proposed the model in 1980 in an 18-page report on their research at the </a:t>
            </a:r>
            <a:r>
              <a:rPr lang="en-US" b="1" i="0" dirty="0">
                <a:effectLst/>
                <a:latin typeface="Arial" panose="020B0604020202020204" pitchFamily="34" charset="0"/>
              </a:rPr>
              <a:t>University of California, Berkeley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0C573-A08A-4685-87CC-E3298046E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70" y="2300288"/>
            <a:ext cx="4933668" cy="38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0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vS0kYTS0iQPmyPJ9De2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oOwXeCA.GnmPnqwDNvg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B-K12">
  <a:themeElements>
    <a:clrScheme name="CB-K12">
      <a:dk1>
        <a:srgbClr val="1E1E1E"/>
      </a:dk1>
      <a:lt1>
        <a:srgbClr val="DCDCDC"/>
      </a:lt1>
      <a:dk2>
        <a:srgbClr val="FFFFFF"/>
      </a:dk2>
      <a:lt2>
        <a:srgbClr val="E57200"/>
      </a:lt2>
      <a:accent1>
        <a:srgbClr val="DCDCDC"/>
      </a:accent1>
      <a:accent2>
        <a:srgbClr val="FFFFFF"/>
      </a:accent2>
      <a:accent3>
        <a:srgbClr val="009CDE"/>
      </a:accent3>
      <a:accent4>
        <a:srgbClr val="71C5E8"/>
      </a:accent4>
      <a:accent5>
        <a:srgbClr val="505050"/>
      </a:accent5>
      <a:accent6>
        <a:srgbClr val="888888"/>
      </a:accent6>
      <a:hlink>
        <a:srgbClr val="1E1E1E"/>
      </a:hlink>
      <a:folHlink>
        <a:srgbClr val="009CDE"/>
      </a:folHlink>
    </a:clrScheme>
    <a:fontScheme name="CB-K12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lIns="36000" tIns="36000" rIns="36000" bIns="36000" rtlCol="0" anchor="ctr">
        <a:normAutofit/>
      </a:bodyPr>
      <a:lstStyle>
        <a:defPPr algn="ctr">
          <a:defRPr sz="2000"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DDDDD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B-K12" id="{20BB08C5-25F0-46B1-9C83-860C83962183}" vid="{F6A58278-BC4E-404D-8FB5-CAEDB1199C19}"/>
    </a:ext>
  </a:extLst>
</a:theme>
</file>

<file path=ppt/theme/theme3.xml><?xml version="1.0" encoding="utf-8"?>
<a:theme xmlns:a="http://schemas.openxmlformats.org/drawingml/2006/main" name="1_CB-K12">
  <a:themeElements>
    <a:clrScheme name="CB-K12">
      <a:dk1>
        <a:srgbClr val="1E1E1E"/>
      </a:dk1>
      <a:lt1>
        <a:srgbClr val="DCDCDC"/>
      </a:lt1>
      <a:dk2>
        <a:srgbClr val="FFFFFF"/>
      </a:dk2>
      <a:lt2>
        <a:srgbClr val="E57200"/>
      </a:lt2>
      <a:accent1>
        <a:srgbClr val="DCDCDC"/>
      </a:accent1>
      <a:accent2>
        <a:srgbClr val="FFFFFF"/>
      </a:accent2>
      <a:accent3>
        <a:srgbClr val="009CDE"/>
      </a:accent3>
      <a:accent4>
        <a:srgbClr val="71C5E8"/>
      </a:accent4>
      <a:accent5>
        <a:srgbClr val="505050"/>
      </a:accent5>
      <a:accent6>
        <a:srgbClr val="888888"/>
      </a:accent6>
      <a:hlink>
        <a:srgbClr val="1E1E1E"/>
      </a:hlink>
      <a:folHlink>
        <a:srgbClr val="009CDE"/>
      </a:folHlink>
    </a:clrScheme>
    <a:fontScheme name="CB-K12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lIns="36000" tIns="36000" rIns="36000" bIns="36000" rtlCol="0" anchor="ctr">
        <a:normAutofit/>
      </a:bodyPr>
      <a:lstStyle>
        <a:defPPr algn="ctr">
          <a:defRPr sz="2000"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DDDDD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B-K12" id="{20BB08C5-25F0-46B1-9C83-860C83962183}" vid="{F6A58278-BC4E-404D-8FB5-CAEDB1199C19}"/>
    </a:ext>
  </a:extLst>
</a:theme>
</file>

<file path=ppt/theme/theme4.xml><?xml version="1.0" encoding="utf-8"?>
<a:theme xmlns:a="http://schemas.openxmlformats.org/drawingml/2006/main" name="2_CB-K12">
  <a:themeElements>
    <a:clrScheme name="CB-K12">
      <a:dk1>
        <a:srgbClr val="1E1E1E"/>
      </a:dk1>
      <a:lt1>
        <a:srgbClr val="DCDCDC"/>
      </a:lt1>
      <a:dk2>
        <a:srgbClr val="FFFFFF"/>
      </a:dk2>
      <a:lt2>
        <a:srgbClr val="E57200"/>
      </a:lt2>
      <a:accent1>
        <a:srgbClr val="DCDCDC"/>
      </a:accent1>
      <a:accent2>
        <a:srgbClr val="FFFFFF"/>
      </a:accent2>
      <a:accent3>
        <a:srgbClr val="009CDE"/>
      </a:accent3>
      <a:accent4>
        <a:srgbClr val="71C5E8"/>
      </a:accent4>
      <a:accent5>
        <a:srgbClr val="505050"/>
      </a:accent5>
      <a:accent6>
        <a:srgbClr val="888888"/>
      </a:accent6>
      <a:hlink>
        <a:srgbClr val="1E1E1E"/>
      </a:hlink>
      <a:folHlink>
        <a:srgbClr val="009CDE"/>
      </a:folHlink>
    </a:clrScheme>
    <a:fontScheme name="CB-K12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lIns="36000" tIns="36000" rIns="36000" bIns="36000" rtlCol="0" anchor="ctr">
        <a:normAutofit/>
      </a:bodyPr>
      <a:lstStyle>
        <a:defPPr algn="ctr">
          <a:defRPr sz="2000"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DDDDD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B-K12" id="{20BB08C5-25F0-46B1-9C83-860C83962183}" vid="{F6A58278-BC4E-404D-8FB5-CAEDB1199C1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1946</Words>
  <Application>Microsoft Office PowerPoint</Application>
  <PresentationFormat>Widescreen</PresentationFormat>
  <Paragraphs>174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Calibri</vt:lpstr>
      <vt:lpstr>Calibri Light</vt:lpstr>
      <vt:lpstr>Calibri-Identity-H</vt:lpstr>
      <vt:lpstr>Lucida Fax</vt:lpstr>
      <vt:lpstr>Marlett</vt:lpstr>
      <vt:lpstr>Roboto</vt:lpstr>
      <vt:lpstr>Roboto Medium</vt:lpstr>
      <vt:lpstr>Roboto Slab</vt:lpstr>
      <vt:lpstr>Roboto Slab Regular</vt:lpstr>
      <vt:lpstr>Symbol</vt:lpstr>
      <vt:lpstr>Times New Roman</vt:lpstr>
      <vt:lpstr>Verdana</vt:lpstr>
      <vt:lpstr>Office Theme</vt:lpstr>
      <vt:lpstr>CB-K12</vt:lpstr>
      <vt:lpstr>1_CB-K12</vt:lpstr>
      <vt:lpstr>2_CB-K12</vt:lpstr>
      <vt:lpstr>think-cell Slide</vt:lpstr>
      <vt:lpstr>PowerPoint Presentation</vt:lpstr>
      <vt:lpstr>PowerPoint Presentation</vt:lpstr>
      <vt:lpstr>PowerPoint Presentation</vt:lpstr>
      <vt:lpstr>PowerPoint Presentation</vt:lpstr>
      <vt:lpstr>Course Skills and  Essential Knowledge</vt:lpstr>
      <vt:lpstr>Course Skills</vt:lpstr>
      <vt:lpstr>Unit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Progress Checks Overview</vt:lpstr>
      <vt:lpstr>Progress Dashboard Preview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Brown</dc:creator>
  <cp:lastModifiedBy>Jerry Brown</cp:lastModifiedBy>
  <cp:revision>29</cp:revision>
  <dcterms:created xsi:type="dcterms:W3CDTF">2021-04-22T17:28:26Z</dcterms:created>
  <dcterms:modified xsi:type="dcterms:W3CDTF">2022-06-08T00:32:51Z</dcterms:modified>
</cp:coreProperties>
</file>