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126" y="2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cc2cb6e07c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cc2cb6e07c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cc2cb6e07c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cc2cb6e07c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c2cb6e07c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cc2cb6e07c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cc2cb6e07c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cc2cb6e07c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cc2cb6e07c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cc2cb6e07c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cc2cb6e07c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cc2cb6e07c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cc2cb6e07c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cc2cb6e07c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cc2cb6e07c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cc2cb6e07c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c2cb6e07c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c2cb6e07c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cc2cb6e07c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cc2cb6e07c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cc2cb6e07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cc2cb6e07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cc2cb6e07c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cc2cb6e07c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cc2cb6e07c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cc2cb6e07c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cc2cb6e07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cc2cb6e07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c2cb6e07c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c2cb6e07c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c2cb6e07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cc2cb6e07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cc2cb6e07c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cc2cb6e07c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c2cb6e07c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c2cb6e07c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c2cb6e07c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c2cb6e07c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cc2cb6e07c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cc2cb6e07c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c2cb6e07c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cc2cb6e07c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lumMod val="40000"/>
            <a:lumOff val="6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mt="43000"/>
          </a:blip>
          <a:stretch>
            <a:fillRect/>
          </a:stretch>
        </p:blipFill>
        <p:spPr>
          <a:xfrm>
            <a:off x="0" y="4405750"/>
            <a:ext cx="983674" cy="7377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nc-sa/3.0/" TargetMode="External"/><Relationship Id="rId4" Type="http://schemas.openxmlformats.org/officeDocument/2006/relationships/hyperlink" Target="http://www.thaigoodview.com/node/20405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hyperlink" Target="https://creativecommons.org/licenses/by-nc-sa/3.0/" TargetMode="External"/><Relationship Id="rId4" Type="http://schemas.openxmlformats.org/officeDocument/2006/relationships/hyperlink" Target="https://runblogger.com/2011/01/forefoot-width-in-running-shoes-toebox.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crtandthebrain.com/5-common-myths-about-culturally-responsive-pedagogy/"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WTsSxBow8vc"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edtrust.org/press-release/black-and-latino-students-shut-out-of-advanced-coursework-opportunitie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www.insidehighered.com/admissions/views/2020/10/12/ap-program-has-made-real-progress-diversity-opinion" TargetMode="External"/><Relationship Id="rId4" Type="http://schemas.openxmlformats.org/officeDocument/2006/relationships/hyperlink" Target="https://www.aei.org/research-products/report/college-acceleration-for-all-mapping-racial-gaps-in-advanced-placement-and-dual-enrollment-participat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hyperlink" Target="https://news.schoolsdo.org/2016/08/middle-class-more-likely-to-get-help-from-teach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www.flickr.com/photos/departmentofed/850774610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creativecommons.org/licenses/by-nc/3.0/" TargetMode="External"/><Relationship Id="rId4" Type="http://schemas.openxmlformats.org/officeDocument/2006/relationships/hyperlink" Target="https://www.flickr.com/photos/all4ed/35668542774"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courses.lumenlearning.com/suny-mcc-cos2master/chapter/defining-goal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sunflowerlanguageschool.wordpress.com/conversational-spanis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935181" y="92543"/>
            <a:ext cx="7897117" cy="189343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880" dirty="0">
                <a:latin typeface="Calibri" panose="020F0502020204030204" pitchFamily="34" charset="0"/>
                <a:cs typeface="Calibri" panose="020F0502020204030204" pitchFamily="34" charset="0"/>
              </a:rPr>
              <a:t>Culturally Responsive Teaching </a:t>
            </a:r>
            <a:endParaRPr sz="3880" dirty="0">
              <a:latin typeface="Calibri" panose="020F0502020204030204" pitchFamily="34" charset="0"/>
              <a:cs typeface="Calibri" panose="020F0502020204030204" pitchFamily="34" charset="0"/>
            </a:endParaRPr>
          </a:p>
          <a:p>
            <a:pPr marL="0" lvl="0" indent="0" algn="ctr" rtl="0">
              <a:spcBef>
                <a:spcPts val="0"/>
              </a:spcBef>
              <a:spcAft>
                <a:spcPts val="0"/>
              </a:spcAft>
              <a:buSzPts val="990"/>
              <a:buNone/>
            </a:pPr>
            <a:r>
              <a:rPr lang="en" sz="3880" dirty="0">
                <a:latin typeface="Calibri" panose="020F0502020204030204" pitchFamily="34" charset="0"/>
                <a:cs typeface="Calibri" panose="020F0502020204030204" pitchFamily="34" charset="0"/>
              </a:rPr>
              <a:t>in the AP</a:t>
            </a:r>
            <a:r>
              <a:rPr lang="en" sz="3880" baseline="30000" dirty="0">
                <a:latin typeface="Calibri" panose="020F0502020204030204" pitchFamily="34" charset="0"/>
                <a:cs typeface="Calibri" panose="020F0502020204030204" pitchFamily="34" charset="0"/>
              </a:rPr>
              <a:t>®</a:t>
            </a:r>
            <a:r>
              <a:rPr lang="en" sz="3880" dirty="0">
                <a:latin typeface="Calibri" panose="020F0502020204030204" pitchFamily="34" charset="0"/>
                <a:cs typeface="Calibri" panose="020F0502020204030204" pitchFamily="34" charset="0"/>
              </a:rPr>
              <a:t> Classroom</a:t>
            </a:r>
            <a:endParaRPr sz="3880" dirty="0">
              <a:latin typeface="Calibri" panose="020F0502020204030204" pitchFamily="34" charset="0"/>
              <a:cs typeface="Calibri" panose="020F0502020204030204" pitchFamily="34" charset="0"/>
            </a:endParaRPr>
          </a:p>
        </p:txBody>
      </p:sp>
      <p:sp>
        <p:nvSpPr>
          <p:cNvPr id="56" name="Google Shape;56;p13"/>
          <p:cNvSpPr txBox="1">
            <a:spLocks noGrp="1"/>
          </p:cNvSpPr>
          <p:nvPr>
            <p:ph type="subTitle" idx="1"/>
          </p:nvPr>
        </p:nvSpPr>
        <p:spPr>
          <a:xfrm>
            <a:off x="426027" y="1985976"/>
            <a:ext cx="8406273" cy="726051"/>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US" sz="1300" dirty="0">
                <a:latin typeface="Calibri" panose="020F0502020204030204" pitchFamily="34" charset="0"/>
                <a:cs typeface="Calibri" panose="020F0502020204030204" pitchFamily="34" charset="0"/>
              </a:rPr>
              <a:t>A</a:t>
            </a:r>
            <a:r>
              <a:rPr lang="en" sz="1300" dirty="0">
                <a:latin typeface="Calibri" panose="020F0502020204030204" pitchFamily="34" charset="0"/>
                <a:cs typeface="Calibri" panose="020F0502020204030204" pitchFamily="34" charset="0"/>
              </a:rPr>
              <a:t>dapted from a presentation by Dr. Brandon Abdon</a:t>
            </a:r>
            <a:endParaRPr sz="1300" dirty="0">
              <a:latin typeface="Calibri" panose="020F0502020204030204" pitchFamily="34" charset="0"/>
              <a:cs typeface="Calibri" panose="020F0502020204030204" pitchFamily="34" charset="0"/>
            </a:endParaRPr>
          </a:p>
          <a:p>
            <a:pPr marL="0" lvl="0" indent="0" algn="ctr" rtl="0">
              <a:spcBef>
                <a:spcPts val="0"/>
              </a:spcBef>
              <a:spcAft>
                <a:spcPts val="0"/>
              </a:spcAft>
              <a:buNone/>
            </a:pPr>
            <a:r>
              <a:rPr lang="en" sz="1300" dirty="0">
                <a:latin typeface="Calibri" panose="020F0502020204030204" pitchFamily="34" charset="0"/>
                <a:cs typeface="Calibri" panose="020F0502020204030204" pitchFamily="34" charset="0"/>
              </a:rPr>
              <a:t>AP English Literature and </a:t>
            </a:r>
            <a:endParaRPr sz="1300" dirty="0">
              <a:latin typeface="Calibri" panose="020F0502020204030204" pitchFamily="34" charset="0"/>
              <a:cs typeface="Calibri" panose="020F0502020204030204" pitchFamily="34" charset="0"/>
            </a:endParaRPr>
          </a:p>
          <a:p>
            <a:pPr marL="0" lvl="0" indent="0" algn="ctr" rtl="0">
              <a:spcBef>
                <a:spcPts val="0"/>
              </a:spcBef>
              <a:spcAft>
                <a:spcPts val="0"/>
              </a:spcAft>
              <a:buNone/>
            </a:pPr>
            <a:r>
              <a:rPr lang="en" sz="1300" dirty="0">
                <a:latin typeface="Calibri" panose="020F0502020204030204" pitchFamily="34" charset="0"/>
                <a:cs typeface="Calibri" panose="020F0502020204030204" pitchFamily="34" charset="0"/>
              </a:rPr>
              <a:t>AP English Language Consultant</a:t>
            </a:r>
            <a:endParaRPr sz="1300" dirty="0">
              <a:latin typeface="Calibri" panose="020F0502020204030204" pitchFamily="34" charset="0"/>
              <a:cs typeface="Calibri" panose="020F0502020204030204" pitchFamily="34" charset="0"/>
            </a:endParaRPr>
          </a:p>
          <a:p>
            <a:pPr marL="0" lvl="0" indent="0" algn="ctr" rtl="0">
              <a:spcBef>
                <a:spcPts val="0"/>
              </a:spcBef>
              <a:spcAft>
                <a:spcPts val="0"/>
              </a:spcAft>
              <a:buNone/>
            </a:pPr>
            <a:endParaRPr sz="1832" dirty="0"/>
          </a:p>
        </p:txBody>
      </p:sp>
      <p:pic>
        <p:nvPicPr>
          <p:cNvPr id="6" name="Picture 5">
            <a:extLst>
              <a:ext uri="{FF2B5EF4-FFF2-40B4-BE49-F238E27FC236}">
                <a16:creationId xmlns:a16="http://schemas.microsoft.com/office/drawing/2014/main" id="{F4E2D8E4-7893-4FD6-A24D-404B0ADD67A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35619" y="2712027"/>
            <a:ext cx="3472762" cy="2097188"/>
          </a:xfrm>
          <a:prstGeom prst="rect">
            <a:avLst/>
          </a:prstGeom>
        </p:spPr>
      </p:pic>
      <p:sp>
        <p:nvSpPr>
          <p:cNvPr id="7" name="TextBox 6">
            <a:extLst>
              <a:ext uri="{FF2B5EF4-FFF2-40B4-BE49-F238E27FC236}">
                <a16:creationId xmlns:a16="http://schemas.microsoft.com/office/drawing/2014/main" id="{93CE36F7-1AEF-462B-854A-BF2BF5DA3262}"/>
              </a:ext>
            </a:extLst>
          </p:cNvPr>
          <p:cNvSpPr txBox="1"/>
          <p:nvPr/>
        </p:nvSpPr>
        <p:spPr>
          <a:xfrm>
            <a:off x="6127034" y="3510077"/>
            <a:ext cx="1877568" cy="369332"/>
          </a:xfrm>
          <a:prstGeom prst="rect">
            <a:avLst/>
          </a:prstGeom>
          <a:noFill/>
        </p:spPr>
        <p:txBody>
          <a:bodyPr wrap="square" rtlCol="0">
            <a:spAutoFit/>
          </a:bodyPr>
          <a:lstStyle/>
          <a:p>
            <a:r>
              <a:rPr lang="en-US" sz="900" dirty="0">
                <a:hlinkClick r:id="rId4" tooltip="http://www.thaigoodview.com/node/204053"/>
              </a:rPr>
              <a:t>This Photo</a:t>
            </a:r>
            <a:r>
              <a:rPr lang="en-US" sz="900" dirty="0"/>
              <a:t> by Unknown Author is licensed under </a:t>
            </a:r>
            <a:r>
              <a:rPr lang="en-US" sz="900" dirty="0">
                <a:hlinkClick r:id="rId5" tooltip="https://creativecommons.org/licenses/by-nc-sa/3.0/"/>
              </a:rPr>
              <a:t>CC BY-SA-NC</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2"/>
          <p:cNvSpPr txBox="1"/>
          <p:nvPr/>
        </p:nvSpPr>
        <p:spPr>
          <a:xfrm>
            <a:off x="-180753" y="346753"/>
            <a:ext cx="9144000" cy="438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50">
                <a:solidFill>
                  <a:srgbClr val="222222"/>
                </a:solidFill>
                <a:highlight>
                  <a:srgbClr val="FFFFFF"/>
                </a:highlight>
              </a:rPr>
              <a:t>“Equality is ‘everybody gets a pair of shoes’; equity means everybody gets shoes that fit.”</a:t>
            </a:r>
            <a:endParaRPr sz="1700">
              <a:highlight>
                <a:srgbClr val="FFFFFF"/>
              </a:highlight>
            </a:endParaRPr>
          </a:p>
        </p:txBody>
      </p:sp>
      <p:sp>
        <p:nvSpPr>
          <p:cNvPr id="107" name="Google Shape;107;p22"/>
          <p:cNvSpPr txBox="1"/>
          <p:nvPr/>
        </p:nvSpPr>
        <p:spPr>
          <a:xfrm>
            <a:off x="86061" y="3545757"/>
            <a:ext cx="9144000" cy="438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50" dirty="0">
                <a:solidFill>
                  <a:srgbClr val="222222"/>
                </a:solidFill>
                <a:highlight>
                  <a:srgbClr val="FFFFFF"/>
                </a:highlight>
              </a:rPr>
              <a:t>“Equality is ‘everybody has access to the course’; equity means the course can fit everyone”</a:t>
            </a:r>
            <a:endParaRPr sz="1700" dirty="0">
              <a:highlight>
                <a:srgbClr val="FFFFFF"/>
              </a:highlight>
            </a:endParaRPr>
          </a:p>
        </p:txBody>
      </p:sp>
      <p:pic>
        <p:nvPicPr>
          <p:cNvPr id="3" name="Picture 2">
            <a:extLst>
              <a:ext uri="{FF2B5EF4-FFF2-40B4-BE49-F238E27FC236}">
                <a16:creationId xmlns:a16="http://schemas.microsoft.com/office/drawing/2014/main" id="{F8C29B2E-075D-4FDD-9934-51EB711FBA9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76737" y="970019"/>
            <a:ext cx="2020580" cy="2391072"/>
          </a:xfrm>
          <a:prstGeom prst="rect">
            <a:avLst/>
          </a:prstGeom>
        </p:spPr>
      </p:pic>
      <p:sp>
        <p:nvSpPr>
          <p:cNvPr id="4" name="TextBox 3">
            <a:extLst>
              <a:ext uri="{FF2B5EF4-FFF2-40B4-BE49-F238E27FC236}">
                <a16:creationId xmlns:a16="http://schemas.microsoft.com/office/drawing/2014/main" id="{A0ED2392-511E-4F60-BF7C-F039FE332C5A}"/>
              </a:ext>
            </a:extLst>
          </p:cNvPr>
          <p:cNvSpPr txBox="1"/>
          <p:nvPr/>
        </p:nvSpPr>
        <p:spPr>
          <a:xfrm>
            <a:off x="1823881" y="1796223"/>
            <a:ext cx="2020583" cy="369332"/>
          </a:xfrm>
          <a:prstGeom prst="rect">
            <a:avLst/>
          </a:prstGeom>
          <a:noFill/>
        </p:spPr>
        <p:txBody>
          <a:bodyPr wrap="square" rtlCol="0">
            <a:spAutoFit/>
          </a:bodyPr>
          <a:lstStyle/>
          <a:p>
            <a:r>
              <a:rPr lang="en-US" sz="900">
                <a:hlinkClick r:id="rId4" tooltip="https://runblogger.com/2011/01/forefoot-width-in-running-shoes-toebox.html"/>
              </a:rPr>
              <a:t>This Photo</a:t>
            </a:r>
            <a:r>
              <a:rPr lang="en-US" sz="900"/>
              <a:t> by Unknown Author is licensed under </a:t>
            </a:r>
            <a:r>
              <a:rPr lang="en-US" sz="900">
                <a:hlinkClick r:id="rId5" tooltip="https://creativecommons.org/licenses/by-nc-sa/3.0/"/>
              </a:rPr>
              <a:t>CC BY-SA-NC</a:t>
            </a:r>
            <a:endParaRPr lang="en-US" sz="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3"/>
          <p:cNvPicPr preferRelativeResize="0"/>
          <p:nvPr/>
        </p:nvPicPr>
        <p:blipFill>
          <a:blip r:embed="rId3">
            <a:alphaModFix/>
          </a:blip>
          <a:stretch>
            <a:fillRect/>
          </a:stretch>
        </p:blipFill>
        <p:spPr>
          <a:xfrm>
            <a:off x="3041800" y="390125"/>
            <a:ext cx="3060388" cy="43632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311700" y="422575"/>
            <a:ext cx="8520600" cy="156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Calibri" panose="020F0502020204030204" pitchFamily="34" charset="0"/>
                <a:cs typeface="Calibri" panose="020F0502020204030204" pitchFamily="34" charset="0"/>
              </a:rPr>
              <a:t>Culturally Responsive Teaching (CRT) </a:t>
            </a:r>
            <a:endParaRPr sz="3200" dirty="0">
              <a:latin typeface="Calibri" panose="020F0502020204030204" pitchFamily="34" charset="0"/>
              <a:cs typeface="Calibri" panose="020F0502020204030204" pitchFamily="34" charset="0"/>
            </a:endParaRPr>
          </a:p>
          <a:p>
            <a:pPr marL="0" lvl="0" indent="0" algn="ctr" rtl="0">
              <a:spcBef>
                <a:spcPts val="0"/>
              </a:spcBef>
              <a:spcAft>
                <a:spcPts val="0"/>
              </a:spcAft>
              <a:buNone/>
            </a:pPr>
            <a:r>
              <a:rPr lang="en" sz="3200" dirty="0">
                <a:latin typeface="Calibri" panose="020F0502020204030204" pitchFamily="34" charset="0"/>
                <a:cs typeface="Calibri" panose="020F0502020204030204" pitchFamily="34" charset="0"/>
              </a:rPr>
              <a:t>includes many of the hallmarks of effective teaching and management.</a:t>
            </a:r>
            <a:endParaRPr sz="3800" dirty="0">
              <a:latin typeface="Calibri" panose="020F0502020204030204" pitchFamily="34" charset="0"/>
              <a:cs typeface="Calibri" panose="020F0502020204030204" pitchFamily="34" charset="0"/>
            </a:endParaRPr>
          </a:p>
        </p:txBody>
      </p:sp>
      <p:sp>
        <p:nvSpPr>
          <p:cNvPr id="118" name="Google Shape;118;p24"/>
          <p:cNvSpPr txBox="1"/>
          <p:nvPr/>
        </p:nvSpPr>
        <p:spPr>
          <a:xfrm>
            <a:off x="155850" y="2223900"/>
            <a:ext cx="8832300" cy="224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dirty="0">
                <a:solidFill>
                  <a:schemeClr val="dk1"/>
                </a:solidFill>
                <a:latin typeface="Calibri" panose="020F0502020204030204" pitchFamily="34" charset="0"/>
                <a:cs typeface="Calibri" panose="020F0502020204030204" pitchFamily="34" charset="0"/>
              </a:rPr>
              <a:t>The problem emerges when we (I mean “me,” too) get comfortable with certain approaches and techniques that were right for one group of students but maybe not for others.</a:t>
            </a:r>
            <a:r>
              <a:rPr lang="en" sz="3800" dirty="0">
                <a:solidFill>
                  <a:schemeClr val="dk1"/>
                </a:solidFill>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311700" y="944407"/>
            <a:ext cx="8520600" cy="3063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000" dirty="0">
                <a:latin typeface="Calibri" panose="020F0502020204030204" pitchFamily="34" charset="0"/>
                <a:cs typeface="Calibri" panose="020F0502020204030204" pitchFamily="34" charset="0"/>
              </a:rPr>
              <a:t>Being culturally responsive requires educators to </a:t>
            </a:r>
            <a:r>
              <a:rPr lang="en" sz="5000" b="1" dirty="0">
                <a:latin typeface="Calibri" panose="020F0502020204030204" pitchFamily="34" charset="0"/>
                <a:cs typeface="Calibri" panose="020F0502020204030204" pitchFamily="34" charset="0"/>
              </a:rPr>
              <a:t>constantly </a:t>
            </a:r>
            <a:r>
              <a:rPr lang="en" sz="5000" dirty="0">
                <a:latin typeface="Calibri" panose="020F0502020204030204" pitchFamily="34" charset="0"/>
                <a:cs typeface="Calibri" panose="020F0502020204030204" pitchFamily="34" charset="0"/>
              </a:rPr>
              <a:t>and</a:t>
            </a:r>
            <a:r>
              <a:rPr lang="en" sz="5000" b="1" dirty="0">
                <a:latin typeface="Calibri" panose="020F0502020204030204" pitchFamily="34" charset="0"/>
                <a:cs typeface="Calibri" panose="020F0502020204030204" pitchFamily="34" charset="0"/>
              </a:rPr>
              <a:t> consistently</a:t>
            </a:r>
            <a:r>
              <a:rPr lang="en" sz="5000" dirty="0">
                <a:latin typeface="Calibri" panose="020F0502020204030204" pitchFamily="34" charset="0"/>
                <a:cs typeface="Calibri" panose="020F0502020204030204" pitchFamily="34" charset="0"/>
              </a:rPr>
              <a:t> interrogate their practice</a:t>
            </a:r>
            <a:endParaRPr sz="5000" dirty="0">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6"/>
          <p:cNvPicPr preferRelativeResize="0"/>
          <p:nvPr/>
        </p:nvPicPr>
        <p:blipFill>
          <a:blip r:embed="rId3">
            <a:alphaModFix/>
          </a:blip>
          <a:stretch>
            <a:fillRect/>
          </a:stretch>
        </p:blipFill>
        <p:spPr>
          <a:xfrm>
            <a:off x="2513988" y="-24737"/>
            <a:ext cx="4116019" cy="5192975"/>
          </a:xfrm>
          <a:prstGeom prst="rect">
            <a:avLst/>
          </a:prstGeom>
          <a:noFill/>
          <a:ln>
            <a:noFill/>
          </a:ln>
        </p:spPr>
      </p:pic>
      <p:sp>
        <p:nvSpPr>
          <p:cNvPr id="129" name="Google Shape;129;p26"/>
          <p:cNvSpPr txBox="1"/>
          <p:nvPr/>
        </p:nvSpPr>
        <p:spPr>
          <a:xfrm>
            <a:off x="0" y="0"/>
            <a:ext cx="2514000" cy="14775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AWARENESS:</a:t>
            </a:r>
            <a:endParaRPr/>
          </a:p>
          <a:p>
            <a:pPr marL="171450" lvl="0" indent="-203200" algn="l" rtl="0">
              <a:spcBef>
                <a:spcPts val="0"/>
              </a:spcBef>
              <a:spcAft>
                <a:spcPts val="0"/>
              </a:spcAft>
              <a:buSzPts val="1400"/>
              <a:buChar char="●"/>
            </a:pPr>
            <a:r>
              <a:rPr lang="en"/>
              <a:t>Who are you? </a:t>
            </a:r>
            <a:endParaRPr/>
          </a:p>
          <a:p>
            <a:pPr marL="171450" lvl="0" indent="-203200" algn="l" rtl="0">
              <a:spcBef>
                <a:spcPts val="0"/>
              </a:spcBef>
              <a:spcAft>
                <a:spcPts val="0"/>
              </a:spcAft>
              <a:buSzPts val="1400"/>
              <a:buChar char="●"/>
            </a:pPr>
            <a:r>
              <a:rPr lang="en"/>
              <a:t>Where do you come from? </a:t>
            </a:r>
            <a:endParaRPr/>
          </a:p>
          <a:p>
            <a:pPr marL="171450" lvl="0" indent="-203200" algn="l" rtl="0">
              <a:spcBef>
                <a:spcPts val="0"/>
              </a:spcBef>
              <a:spcAft>
                <a:spcPts val="0"/>
              </a:spcAft>
              <a:buSzPts val="1400"/>
              <a:buChar char="●"/>
            </a:pPr>
            <a:r>
              <a:rPr lang="en"/>
              <a:t>What experiences make you and create your perspectives on others? </a:t>
            </a:r>
            <a:endParaRPr/>
          </a:p>
        </p:txBody>
      </p:sp>
      <p:sp>
        <p:nvSpPr>
          <p:cNvPr id="130" name="Google Shape;130;p26"/>
          <p:cNvSpPr txBox="1"/>
          <p:nvPr/>
        </p:nvSpPr>
        <p:spPr>
          <a:xfrm>
            <a:off x="0" y="2798075"/>
            <a:ext cx="2514000" cy="23397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INFO PROCESSING:</a:t>
            </a:r>
            <a:endParaRPr/>
          </a:p>
          <a:p>
            <a:pPr marL="171450" lvl="0" indent="-203200" algn="l" rtl="0">
              <a:spcBef>
                <a:spcPts val="0"/>
              </a:spcBef>
              <a:spcAft>
                <a:spcPts val="0"/>
              </a:spcAft>
              <a:buSzPts val="1400"/>
              <a:buChar char="●"/>
            </a:pPr>
            <a:r>
              <a:rPr lang="en"/>
              <a:t>How do you challenge student skills (not just content)?</a:t>
            </a:r>
            <a:endParaRPr/>
          </a:p>
          <a:p>
            <a:pPr marL="171450" lvl="0" indent="-203200" algn="l" rtl="0">
              <a:spcBef>
                <a:spcPts val="0"/>
              </a:spcBef>
              <a:spcAft>
                <a:spcPts val="0"/>
              </a:spcAft>
              <a:buSzPts val="1400"/>
              <a:buChar char="●"/>
            </a:pPr>
            <a:r>
              <a:rPr lang="en"/>
              <a:t>How does material relate to students’ lives/contexts?</a:t>
            </a:r>
            <a:endParaRPr/>
          </a:p>
          <a:p>
            <a:pPr marL="171450" lvl="0" indent="-203200" algn="l" rtl="0">
              <a:spcBef>
                <a:spcPts val="0"/>
              </a:spcBef>
              <a:spcAft>
                <a:spcPts val="0"/>
              </a:spcAft>
              <a:buSzPts val="1400"/>
              <a:buChar char="●"/>
            </a:pPr>
            <a:r>
              <a:rPr lang="en"/>
              <a:t>How can you scaffold/ differentiate?</a:t>
            </a:r>
            <a:endParaRPr/>
          </a:p>
          <a:p>
            <a:pPr marL="171450" lvl="0" indent="-203200" algn="l" rtl="0">
              <a:spcBef>
                <a:spcPts val="0"/>
              </a:spcBef>
              <a:spcAft>
                <a:spcPts val="0"/>
              </a:spcAft>
              <a:buSzPts val="1400"/>
              <a:buChar char="●"/>
            </a:pPr>
            <a:r>
              <a:rPr lang="en"/>
              <a:t>How do you know they are learning (or not)?  </a:t>
            </a:r>
            <a:endParaRPr/>
          </a:p>
        </p:txBody>
      </p:sp>
      <p:sp>
        <p:nvSpPr>
          <p:cNvPr id="131" name="Google Shape;131;p26"/>
          <p:cNvSpPr txBox="1"/>
          <p:nvPr/>
        </p:nvSpPr>
        <p:spPr>
          <a:xfrm>
            <a:off x="6630000" y="0"/>
            <a:ext cx="2514000" cy="12621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PARTNERSHIPS:</a:t>
            </a:r>
            <a:endParaRPr/>
          </a:p>
          <a:p>
            <a:pPr marL="171450" lvl="0" indent="-203200" algn="l" rtl="0">
              <a:spcBef>
                <a:spcPts val="0"/>
              </a:spcBef>
              <a:spcAft>
                <a:spcPts val="0"/>
              </a:spcAft>
              <a:buSzPts val="1400"/>
              <a:buChar char="●"/>
            </a:pPr>
            <a:r>
              <a:rPr lang="en"/>
              <a:t>Who are your students?</a:t>
            </a:r>
            <a:endParaRPr/>
          </a:p>
          <a:p>
            <a:pPr marL="171450" lvl="0" indent="-203200" algn="l" rtl="0">
              <a:spcBef>
                <a:spcPts val="0"/>
              </a:spcBef>
              <a:spcAft>
                <a:spcPts val="0"/>
              </a:spcAft>
              <a:buSzPts val="1400"/>
              <a:buChar char="●"/>
            </a:pPr>
            <a:r>
              <a:rPr lang="en"/>
              <a:t>What can you learn from them?</a:t>
            </a:r>
            <a:endParaRPr/>
          </a:p>
          <a:p>
            <a:pPr marL="171450" lvl="0" indent="-203200" algn="l" rtl="0">
              <a:spcBef>
                <a:spcPts val="0"/>
              </a:spcBef>
              <a:spcAft>
                <a:spcPts val="0"/>
              </a:spcAft>
              <a:buSzPts val="1400"/>
              <a:buChar char="●"/>
            </a:pPr>
            <a:r>
              <a:rPr lang="en"/>
              <a:t>How are they stereotyped?  </a:t>
            </a:r>
            <a:endParaRPr/>
          </a:p>
        </p:txBody>
      </p:sp>
      <p:sp>
        <p:nvSpPr>
          <p:cNvPr id="132" name="Google Shape;132;p26"/>
          <p:cNvSpPr txBox="1"/>
          <p:nvPr/>
        </p:nvSpPr>
        <p:spPr>
          <a:xfrm>
            <a:off x="6630000" y="2798075"/>
            <a:ext cx="2514000" cy="21240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COMMUNITY: </a:t>
            </a:r>
            <a:endParaRPr/>
          </a:p>
          <a:p>
            <a:pPr marL="171450" lvl="0" indent="-203200" algn="l" rtl="0">
              <a:spcBef>
                <a:spcPts val="0"/>
              </a:spcBef>
              <a:spcAft>
                <a:spcPts val="0"/>
              </a:spcAft>
              <a:buSzPts val="1400"/>
              <a:buChar char="●"/>
            </a:pPr>
            <a:r>
              <a:rPr lang="en"/>
              <a:t>Do students have a voice?</a:t>
            </a:r>
            <a:endParaRPr/>
          </a:p>
          <a:p>
            <a:pPr marL="171450" lvl="0" indent="-203200" algn="l" rtl="0">
              <a:spcBef>
                <a:spcPts val="0"/>
              </a:spcBef>
              <a:spcAft>
                <a:spcPts val="0"/>
              </a:spcAft>
              <a:buSzPts val="1400"/>
              <a:buChar char="●"/>
            </a:pPr>
            <a:r>
              <a:rPr lang="en"/>
              <a:t>How are all students involved?</a:t>
            </a:r>
            <a:endParaRPr/>
          </a:p>
          <a:p>
            <a:pPr marL="171450" lvl="0" indent="-203200" algn="l" rtl="0">
              <a:spcBef>
                <a:spcPts val="0"/>
              </a:spcBef>
              <a:spcAft>
                <a:spcPts val="0"/>
              </a:spcAft>
              <a:buSzPts val="1400"/>
              <a:buChar char="●"/>
            </a:pPr>
            <a:r>
              <a:rPr lang="en"/>
              <a:t>What routines and rituals support learning (not just management)?</a:t>
            </a:r>
            <a:endParaRPr/>
          </a:p>
          <a:p>
            <a:pPr marL="171450" lvl="0" indent="-203200" algn="l" rtl="0">
              <a:spcBef>
                <a:spcPts val="0"/>
              </a:spcBef>
              <a:spcAft>
                <a:spcPts val="0"/>
              </a:spcAft>
              <a:buSzPts val="1400"/>
              <a:buChar char="●"/>
            </a:pPr>
            <a:r>
              <a:rPr lang="en"/>
              <a:t>How can students hold one another accountable?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fade">
                                      <p:cBhvr>
                                        <p:cTn id="12" dur="1000"/>
                                        <p:tgtEl>
                                          <p:spTgt spid="1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fade">
                                      <p:cBhvr>
                                        <p:cTn id="17" dur="1000"/>
                                        <p:tgtEl>
                                          <p:spTgt spid="1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7"/>
          <p:cNvPicPr preferRelativeResize="0"/>
          <p:nvPr/>
        </p:nvPicPr>
        <p:blipFill>
          <a:blip r:embed="rId3">
            <a:alphaModFix/>
          </a:blip>
          <a:stretch>
            <a:fillRect/>
          </a:stretch>
        </p:blipFill>
        <p:spPr>
          <a:xfrm>
            <a:off x="5027988" y="-12"/>
            <a:ext cx="4116019" cy="5192975"/>
          </a:xfrm>
          <a:prstGeom prst="rect">
            <a:avLst/>
          </a:prstGeom>
          <a:noFill/>
          <a:ln>
            <a:noFill/>
          </a:ln>
        </p:spPr>
      </p:pic>
      <p:sp>
        <p:nvSpPr>
          <p:cNvPr id="138" name="Google Shape;138;p27"/>
          <p:cNvSpPr txBox="1"/>
          <p:nvPr/>
        </p:nvSpPr>
        <p:spPr>
          <a:xfrm>
            <a:off x="191900" y="863250"/>
            <a:ext cx="4617000" cy="233907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latin typeface="Calibri" panose="020F0502020204030204" pitchFamily="34" charset="0"/>
                <a:cs typeface="Calibri" panose="020F0502020204030204" pitchFamily="34" charset="0"/>
              </a:rPr>
              <a:t>This is NOT about any syllabus requirement or checkbox expectation; it is about reflective, professional practice. </a:t>
            </a:r>
            <a:endParaRPr b="1"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As you consider this framework, how would you create / revise your course calendar, curricular materials, syllabus, etc.?</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a:p>
            <a:pPr marL="0" lvl="0" indent="0" algn="l" rtl="0">
              <a:spcBef>
                <a:spcPts val="0"/>
              </a:spcBef>
              <a:spcAft>
                <a:spcPts val="0"/>
              </a:spcAft>
              <a:buNone/>
            </a:pPr>
            <a:r>
              <a:rPr lang="en" dirty="0"/>
              <a:t>In your groups and throughout the APSI, share what parts of it influenced you the most as you consider your important work for the next year.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8"/>
          <p:cNvSpPr txBox="1"/>
          <p:nvPr/>
        </p:nvSpPr>
        <p:spPr>
          <a:xfrm>
            <a:off x="1950150" y="1186500"/>
            <a:ext cx="52437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Do you love them enough to let them struggle? </a:t>
            </a:r>
            <a:endParaRPr/>
          </a:p>
          <a:p>
            <a:pPr marL="0" lvl="0" indent="0" algn="l" rtl="0">
              <a:spcBef>
                <a:spcPts val="0"/>
              </a:spcBef>
              <a:spcAft>
                <a:spcPts val="0"/>
              </a:spcAft>
              <a:buNone/>
            </a:pPr>
            <a:endParaRPr/>
          </a:p>
          <a:p>
            <a:pPr marL="0" lvl="0" indent="0" algn="l" rtl="0">
              <a:spcBef>
                <a:spcPts val="0"/>
              </a:spcBef>
              <a:spcAft>
                <a:spcPts val="0"/>
              </a:spcAft>
              <a:buNone/>
            </a:pPr>
            <a:r>
              <a:rPr lang="en"/>
              <a:t>Do they understand expectations and hold others accountable? </a:t>
            </a:r>
            <a:endParaRPr/>
          </a:p>
          <a:p>
            <a:pPr marL="0" lvl="0" indent="0" algn="l" rtl="0">
              <a:spcBef>
                <a:spcPts val="0"/>
              </a:spcBef>
              <a:spcAft>
                <a:spcPts val="0"/>
              </a:spcAft>
              <a:buNone/>
            </a:pPr>
            <a:endParaRPr/>
          </a:p>
          <a:p>
            <a:pPr marL="0" lvl="0" indent="0" algn="l" rtl="0">
              <a:spcBef>
                <a:spcPts val="0"/>
              </a:spcBef>
              <a:spcAft>
                <a:spcPts val="0"/>
              </a:spcAft>
              <a:buNone/>
            </a:pPr>
            <a:r>
              <a:rPr lang="en"/>
              <a:t>Do you give them feedback and data tied to their understanding of expectations? </a:t>
            </a:r>
            <a:endParaRPr/>
          </a:p>
          <a:p>
            <a:pPr marL="0" lvl="0" indent="0" algn="l" rtl="0">
              <a:spcBef>
                <a:spcPts val="0"/>
              </a:spcBef>
              <a:spcAft>
                <a:spcPts val="0"/>
              </a:spcAft>
              <a:buNone/>
            </a:pPr>
            <a:endParaRPr/>
          </a:p>
          <a:p>
            <a:pPr marL="0" lvl="0" indent="0" algn="l" rtl="0">
              <a:spcBef>
                <a:spcPts val="0"/>
              </a:spcBef>
              <a:spcAft>
                <a:spcPts val="0"/>
              </a:spcAft>
              <a:buNone/>
            </a:pPr>
            <a:r>
              <a:rPr lang="en"/>
              <a:t>Do you help them make connections between their own lives and learning? </a:t>
            </a:r>
            <a:endParaRPr/>
          </a:p>
          <a:p>
            <a:pPr marL="0" lvl="0" indent="0" algn="l" rtl="0">
              <a:spcBef>
                <a:spcPts val="0"/>
              </a:spcBef>
              <a:spcAft>
                <a:spcPts val="0"/>
              </a:spcAft>
              <a:buNone/>
            </a:pPr>
            <a:endParaRPr/>
          </a:p>
          <a:p>
            <a:pPr marL="0" lvl="0" indent="0" algn="l" rtl="0">
              <a:spcBef>
                <a:spcPts val="0"/>
              </a:spcBef>
              <a:spcAft>
                <a:spcPts val="0"/>
              </a:spcAft>
              <a:buNone/>
            </a:pPr>
            <a:r>
              <a:rPr lang="en"/>
              <a:t>Do they see how their learning can affect both their cultural and their broader-contextual communities? </a:t>
            </a:r>
            <a:endParaRPr/>
          </a:p>
        </p:txBody>
      </p:sp>
      <p:sp>
        <p:nvSpPr>
          <p:cNvPr id="144" name="Google Shape;144;p28"/>
          <p:cNvSpPr txBox="1"/>
          <p:nvPr/>
        </p:nvSpPr>
        <p:spPr>
          <a:xfrm>
            <a:off x="564425" y="418775"/>
            <a:ext cx="69915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1"/>
                </a:solidFill>
              </a:rPr>
              <a:t>Inescapable Questions: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9"/>
          <p:cNvSpPr txBox="1">
            <a:spLocks noGrp="1"/>
          </p:cNvSpPr>
          <p:nvPr>
            <p:ph type="body" idx="2"/>
          </p:nvPr>
        </p:nvSpPr>
        <p:spPr>
          <a:xfrm>
            <a:off x="4957725" y="291300"/>
            <a:ext cx="3837000" cy="4560900"/>
          </a:xfrm>
          <a:prstGeom prst="rect">
            <a:avLst/>
          </a:prstGeom>
        </p:spPr>
        <p:txBody>
          <a:bodyPr spcFirstLastPara="1" wrap="square" lIns="91425" tIns="91425" rIns="91425" bIns="91425" anchor="ctr" anchorCtr="0">
            <a:normAutofit fontScale="92500" lnSpcReduction="20000"/>
          </a:bodyPr>
          <a:lstStyle/>
          <a:p>
            <a:pPr marL="0" lvl="0" indent="0" algn="l" rtl="0">
              <a:spcBef>
                <a:spcPts val="0"/>
              </a:spcBef>
              <a:spcAft>
                <a:spcPts val="0"/>
              </a:spcAft>
              <a:buNone/>
            </a:pPr>
            <a:r>
              <a:rPr lang="en"/>
              <a:t>Myth 1: Culturally responsive teaching is about motivating students of color.</a:t>
            </a:r>
            <a:endParaRPr/>
          </a:p>
          <a:p>
            <a:pPr marL="0" lvl="0" indent="0" algn="l" rtl="0">
              <a:spcBef>
                <a:spcPts val="1200"/>
              </a:spcBef>
              <a:spcAft>
                <a:spcPts val="0"/>
              </a:spcAft>
              <a:buNone/>
            </a:pPr>
            <a:r>
              <a:rPr lang="en"/>
              <a:t>Myth 2: Being culturally responsive requires a teacher to master the details of every culture represented in his classroom.</a:t>
            </a:r>
            <a:endParaRPr/>
          </a:p>
          <a:p>
            <a:pPr marL="0" lvl="0" indent="0" algn="l" rtl="0">
              <a:spcBef>
                <a:spcPts val="1200"/>
              </a:spcBef>
              <a:spcAft>
                <a:spcPts val="0"/>
              </a:spcAft>
              <a:buNone/>
            </a:pPr>
            <a:r>
              <a:rPr lang="en"/>
              <a:t>Myth 3: Culturally responsive pedagogy is about having a “bag of tricks” to use with particular racial groups.</a:t>
            </a:r>
            <a:endParaRPr/>
          </a:p>
          <a:p>
            <a:pPr marL="0" lvl="0" indent="0" algn="l" rtl="0">
              <a:spcBef>
                <a:spcPts val="1200"/>
              </a:spcBef>
              <a:spcAft>
                <a:spcPts val="0"/>
              </a:spcAft>
              <a:buNone/>
            </a:pPr>
            <a:r>
              <a:rPr lang="en"/>
              <a:t>Myth 4: Culturally responsive teaching is about respecting the “culture of poverty.”</a:t>
            </a:r>
            <a:endParaRPr/>
          </a:p>
          <a:p>
            <a:pPr marL="0" lvl="0" indent="0" algn="l" rtl="0">
              <a:spcBef>
                <a:spcPts val="1200"/>
              </a:spcBef>
              <a:spcAft>
                <a:spcPts val="1200"/>
              </a:spcAft>
              <a:buNone/>
            </a:pPr>
            <a:r>
              <a:rPr lang="en"/>
              <a:t>Myth 5: Only teachers of color have the skills to be truly culturally responsive.</a:t>
            </a:r>
            <a:endParaRPr/>
          </a:p>
        </p:txBody>
      </p:sp>
      <p:sp>
        <p:nvSpPr>
          <p:cNvPr id="150" name="Google Shape;150;p2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u="sng">
                <a:solidFill>
                  <a:schemeClr val="hlink"/>
                </a:solidFill>
                <a:hlinkClick r:id="rId3"/>
              </a:rPr>
              <a:t>5 Common Myths about Culturally Responsive Pedagogy</a:t>
            </a:r>
            <a:endParaRPr/>
          </a:p>
        </p:txBody>
      </p:sp>
      <p:pic>
        <p:nvPicPr>
          <p:cNvPr id="151" name="Google Shape;151;p29">
            <a:hlinkClick r:id="rId3"/>
          </p:cNvPr>
          <p:cNvPicPr preferRelativeResize="0"/>
          <p:nvPr/>
        </p:nvPicPr>
        <p:blipFill>
          <a:blip r:embed="rId4">
            <a:alphaModFix/>
          </a:blip>
          <a:stretch>
            <a:fillRect/>
          </a:stretch>
        </p:blipFill>
        <p:spPr>
          <a:xfrm>
            <a:off x="673538" y="1510138"/>
            <a:ext cx="3229130" cy="928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0"/>
          <p:cNvSpPr txBox="1">
            <a:spLocks noGrp="1"/>
          </p:cNvSpPr>
          <p:nvPr>
            <p:ph type="body" idx="2"/>
          </p:nvPr>
        </p:nvSpPr>
        <p:spPr>
          <a:xfrm>
            <a:off x="4957725" y="291300"/>
            <a:ext cx="3837000" cy="45609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AutoNum type="arabicPeriod"/>
            </a:pPr>
            <a:r>
              <a:rPr lang="en"/>
              <a:t>Critical Race Theory</a:t>
            </a:r>
            <a:endParaRPr/>
          </a:p>
          <a:p>
            <a:pPr marL="457200" lvl="0" indent="-342900" algn="l" rtl="0">
              <a:spcBef>
                <a:spcPts val="0"/>
              </a:spcBef>
              <a:spcAft>
                <a:spcPts val="0"/>
              </a:spcAft>
              <a:buSzPts val="1800"/>
              <a:buAutoNum type="arabicPeriod"/>
            </a:pPr>
            <a:r>
              <a:rPr lang="en"/>
              <a:t>Bootstrapping</a:t>
            </a:r>
            <a:endParaRPr/>
          </a:p>
          <a:p>
            <a:pPr marL="457200" lvl="0" indent="-342900" algn="l" rtl="0">
              <a:spcBef>
                <a:spcPts val="0"/>
              </a:spcBef>
              <a:spcAft>
                <a:spcPts val="0"/>
              </a:spcAft>
              <a:buSzPts val="1800"/>
              <a:buAutoNum type="arabicPeriod"/>
            </a:pPr>
            <a:r>
              <a:rPr lang="en"/>
              <a:t>Social Justice </a:t>
            </a:r>
            <a:endParaRPr/>
          </a:p>
          <a:p>
            <a:pPr marL="457200" lvl="0" indent="-342900" algn="l" rtl="0">
              <a:spcBef>
                <a:spcPts val="0"/>
              </a:spcBef>
              <a:spcAft>
                <a:spcPts val="0"/>
              </a:spcAft>
              <a:buSzPts val="1800"/>
              <a:buAutoNum type="arabicPeriod"/>
            </a:pPr>
            <a:r>
              <a:rPr lang="en"/>
              <a:t>Guilt or Shame</a:t>
            </a:r>
            <a:endParaRPr/>
          </a:p>
          <a:p>
            <a:pPr marL="457200" lvl="0" indent="-342900" algn="l" rtl="0">
              <a:spcBef>
                <a:spcPts val="0"/>
              </a:spcBef>
              <a:spcAft>
                <a:spcPts val="0"/>
              </a:spcAft>
              <a:buSzPts val="1800"/>
              <a:buAutoNum type="arabicPeriod"/>
            </a:pPr>
            <a:r>
              <a:rPr lang="en"/>
              <a:t>Fully Democratic Classroom</a:t>
            </a:r>
            <a:endParaRPr/>
          </a:p>
          <a:p>
            <a:pPr marL="457200" lvl="0" indent="-342900" algn="l" rtl="0">
              <a:spcBef>
                <a:spcPts val="0"/>
              </a:spcBef>
              <a:spcAft>
                <a:spcPts val="0"/>
              </a:spcAft>
              <a:buSzPts val="1800"/>
              <a:buAutoNum type="arabicPeriod"/>
            </a:pPr>
            <a:r>
              <a:rPr lang="en"/>
              <a:t>Just Talking About Race</a:t>
            </a:r>
            <a:endParaRPr/>
          </a:p>
          <a:p>
            <a:pPr marL="457200" lvl="0" indent="-342900" algn="l" rtl="0">
              <a:spcBef>
                <a:spcPts val="0"/>
              </a:spcBef>
              <a:spcAft>
                <a:spcPts val="0"/>
              </a:spcAft>
              <a:buSzPts val="1800"/>
              <a:buAutoNum type="arabicPeriod"/>
            </a:pPr>
            <a:r>
              <a:rPr lang="en"/>
              <a:t>Focused on Race</a:t>
            </a:r>
            <a:endParaRPr/>
          </a:p>
          <a:p>
            <a:pPr marL="457200" lvl="0" indent="-342900" algn="l" rtl="0">
              <a:spcBef>
                <a:spcPts val="0"/>
              </a:spcBef>
              <a:spcAft>
                <a:spcPts val="0"/>
              </a:spcAft>
              <a:buSzPts val="1800"/>
              <a:buAutoNum type="arabicPeriod"/>
            </a:pPr>
            <a:r>
              <a:rPr lang="en"/>
              <a:t>Focused on Poverty</a:t>
            </a:r>
            <a:endParaRPr/>
          </a:p>
          <a:p>
            <a:pPr marL="457200" lvl="0" indent="-342900" algn="l" rtl="0">
              <a:spcBef>
                <a:spcPts val="0"/>
              </a:spcBef>
              <a:spcAft>
                <a:spcPts val="0"/>
              </a:spcAft>
              <a:buSzPts val="1800"/>
              <a:buAutoNum type="arabicPeriod"/>
            </a:pPr>
            <a:r>
              <a:rPr lang="en"/>
              <a:t>Censoring Books / Texts</a:t>
            </a:r>
            <a:endParaRPr/>
          </a:p>
          <a:p>
            <a:pPr marL="457200" lvl="0" indent="-342900" algn="l" rtl="0">
              <a:spcBef>
                <a:spcPts val="0"/>
              </a:spcBef>
              <a:spcAft>
                <a:spcPts val="0"/>
              </a:spcAft>
              <a:buSzPts val="1800"/>
              <a:buAutoNum type="arabicPeriod"/>
            </a:pPr>
            <a:r>
              <a:rPr lang="en"/>
              <a:t>Choosing Books / Texts </a:t>
            </a:r>
            <a:endParaRPr/>
          </a:p>
          <a:p>
            <a:pPr marL="457200" lvl="0" indent="-342900" algn="l" rtl="0">
              <a:spcBef>
                <a:spcPts val="0"/>
              </a:spcBef>
              <a:spcAft>
                <a:spcPts val="0"/>
              </a:spcAft>
              <a:buSzPts val="1800"/>
              <a:buAutoNum type="arabicPeriod"/>
            </a:pPr>
            <a:r>
              <a:rPr lang="en"/>
              <a:t>Giving Students an Excuse</a:t>
            </a:r>
            <a:endParaRPr/>
          </a:p>
          <a:p>
            <a:pPr marL="457200" lvl="0" indent="0" algn="l" rtl="0">
              <a:spcBef>
                <a:spcPts val="1200"/>
              </a:spcBef>
              <a:spcAft>
                <a:spcPts val="1200"/>
              </a:spcAft>
              <a:buNone/>
            </a:pPr>
            <a:endParaRPr/>
          </a:p>
        </p:txBody>
      </p:sp>
      <p:sp>
        <p:nvSpPr>
          <p:cNvPr id="157" name="Google Shape;157;p30"/>
          <p:cNvSpPr txBox="1">
            <a:spLocks noGrp="1"/>
          </p:cNvSpPr>
          <p:nvPr>
            <p:ph type="subTitle" idx="1"/>
          </p:nvPr>
        </p:nvSpPr>
        <p:spPr>
          <a:xfrm>
            <a:off x="265513"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5000"/>
              <a:t>CRT </a:t>
            </a:r>
            <a:r>
              <a:rPr lang="en" sz="5000">
                <a:solidFill>
                  <a:srgbClr val="00FF00"/>
                </a:solidFill>
              </a:rPr>
              <a:t>is not...</a:t>
            </a:r>
            <a:endParaRPr sz="5000">
              <a:solidFill>
                <a:srgbClr val="00FF00"/>
              </a:solidFill>
            </a:endParaRPr>
          </a:p>
        </p:txBody>
      </p:sp>
      <p:pic>
        <p:nvPicPr>
          <p:cNvPr id="158" name="Google Shape;158;p30"/>
          <p:cNvPicPr preferRelativeResize="0"/>
          <p:nvPr/>
        </p:nvPicPr>
        <p:blipFill>
          <a:blip r:embed="rId3">
            <a:alphaModFix/>
          </a:blip>
          <a:stretch>
            <a:fillRect/>
          </a:stretch>
        </p:blipFill>
        <p:spPr>
          <a:xfrm>
            <a:off x="673550" y="1528363"/>
            <a:ext cx="3229130" cy="928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a:spLocks noGrp="1"/>
          </p:cNvSpPr>
          <p:nvPr>
            <p:ph type="body" idx="2"/>
          </p:nvPr>
        </p:nvSpPr>
        <p:spPr>
          <a:xfrm>
            <a:off x="4957725" y="291300"/>
            <a:ext cx="3837000" cy="45609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about recognizing the unique experiences and perspectives of all people (including those of the teacher); how those perspectives affect learning, interactions with one another, and the dynamics of communities; and creating responsible, independent, and motivated learners.   </a:t>
            </a:r>
            <a:endParaRPr/>
          </a:p>
          <a:p>
            <a:pPr marL="457200" lvl="0" indent="0" algn="l" rtl="0">
              <a:spcBef>
                <a:spcPts val="1200"/>
              </a:spcBef>
              <a:spcAft>
                <a:spcPts val="1200"/>
              </a:spcAft>
              <a:buNone/>
            </a:pPr>
            <a:endParaRPr/>
          </a:p>
        </p:txBody>
      </p:sp>
      <p:sp>
        <p:nvSpPr>
          <p:cNvPr id="164" name="Google Shape;164;p31"/>
          <p:cNvSpPr txBox="1">
            <a:spLocks noGrp="1"/>
          </p:cNvSpPr>
          <p:nvPr>
            <p:ph type="subTitle" idx="1"/>
          </p:nvPr>
        </p:nvSpPr>
        <p:spPr>
          <a:xfrm>
            <a:off x="265513"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5000"/>
              <a:t>CRT </a:t>
            </a:r>
            <a:r>
              <a:rPr lang="en" sz="5000">
                <a:solidFill>
                  <a:srgbClr val="FF00FF"/>
                </a:solidFill>
              </a:rPr>
              <a:t>is... </a:t>
            </a:r>
            <a:endParaRPr sz="5000">
              <a:solidFill>
                <a:srgbClr val="FF00FF"/>
              </a:solidFill>
            </a:endParaRPr>
          </a:p>
        </p:txBody>
      </p:sp>
      <p:pic>
        <p:nvPicPr>
          <p:cNvPr id="165" name="Google Shape;165;p31"/>
          <p:cNvPicPr preferRelativeResize="0"/>
          <p:nvPr/>
        </p:nvPicPr>
        <p:blipFill>
          <a:blip r:embed="rId3">
            <a:alphaModFix/>
          </a:blip>
          <a:stretch>
            <a:fillRect/>
          </a:stretch>
        </p:blipFill>
        <p:spPr>
          <a:xfrm>
            <a:off x="673550" y="1528363"/>
            <a:ext cx="3229130" cy="928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2447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dirty="0">
                <a:latin typeface="Calibri" panose="020F0502020204030204" pitchFamily="34" charset="0"/>
                <a:cs typeface="Calibri" panose="020F0502020204030204" pitchFamily="34" charset="0"/>
              </a:rPr>
              <a:t>AP</a:t>
            </a:r>
            <a:r>
              <a:rPr lang="en" sz="2500" baseline="30000" dirty="0">
                <a:latin typeface="Calibri" panose="020F0502020204030204" pitchFamily="34" charset="0"/>
                <a:cs typeface="Calibri" panose="020F0502020204030204" pitchFamily="34" charset="0"/>
              </a:rPr>
              <a:t>®</a:t>
            </a:r>
            <a:r>
              <a:rPr lang="en" sz="2500" dirty="0">
                <a:latin typeface="Calibri" panose="020F0502020204030204" pitchFamily="34" charset="0"/>
                <a:cs typeface="Calibri" panose="020F0502020204030204" pitchFamily="34" charset="0"/>
              </a:rPr>
              <a:t> Access and Equity Statement</a:t>
            </a:r>
            <a:endParaRPr sz="2500" dirty="0">
              <a:latin typeface="Calibri" panose="020F0502020204030204" pitchFamily="34" charset="0"/>
              <a:cs typeface="Calibri" panose="020F0502020204030204" pitchFamily="34" charset="0"/>
            </a:endParaRPr>
          </a:p>
        </p:txBody>
      </p:sp>
      <p:sp>
        <p:nvSpPr>
          <p:cNvPr id="62" name="Google Shape;62;p14"/>
          <p:cNvSpPr txBox="1">
            <a:spLocks noGrp="1"/>
          </p:cNvSpPr>
          <p:nvPr>
            <p:ph type="body" idx="1"/>
          </p:nvPr>
        </p:nvSpPr>
        <p:spPr>
          <a:xfrm>
            <a:off x="311700" y="817450"/>
            <a:ext cx="8520600" cy="3751500"/>
          </a:xfrm>
          <a:prstGeom prst="rect">
            <a:avLst/>
          </a:prstGeom>
        </p:spPr>
        <p:txBody>
          <a:bodyPr spcFirstLastPara="1" wrap="square" lIns="91425" tIns="91425" rIns="91425" bIns="91425" anchor="t" anchorCtr="0">
            <a:normAutofit fontScale="92500" lnSpcReduction="10000"/>
          </a:bodyPr>
          <a:lstStyle/>
          <a:p>
            <a:pPr marL="457200" lvl="0" indent="-342900" algn="l" rtl="0">
              <a:spcBef>
                <a:spcPts val="0"/>
              </a:spcBef>
              <a:spcAft>
                <a:spcPts val="0"/>
              </a:spcAft>
              <a:buSzPts val="1800"/>
              <a:buAutoNum type="arabicPeriod"/>
            </a:pPr>
            <a:r>
              <a:rPr lang="en" dirty="0">
                <a:latin typeface="Calibri" panose="020F0502020204030204" pitchFamily="34" charset="0"/>
                <a:cs typeface="Calibri" panose="020F0502020204030204" pitchFamily="34" charset="0"/>
              </a:rPr>
              <a:t>The College Board and the Advanced Placement Program® encourage teachers, AP Coordinators, and school administrators to make </a:t>
            </a:r>
            <a:r>
              <a:rPr lang="en" b="1" dirty="0">
                <a:latin typeface="Calibri" panose="020F0502020204030204" pitchFamily="34" charset="0"/>
                <a:cs typeface="Calibri" panose="020F0502020204030204" pitchFamily="34" charset="0"/>
              </a:rPr>
              <a:t>equitable access</a:t>
            </a:r>
            <a:r>
              <a:rPr lang="en" dirty="0">
                <a:latin typeface="Calibri" panose="020F0502020204030204" pitchFamily="34" charset="0"/>
                <a:cs typeface="Calibri" panose="020F0502020204030204" pitchFamily="34" charset="0"/>
              </a:rPr>
              <a:t> a guiding principle for their AP programs.</a:t>
            </a:r>
            <a:endParaRPr dirty="0">
              <a:latin typeface="Calibri" panose="020F0502020204030204" pitchFamily="34" charset="0"/>
              <a:cs typeface="Calibri" panose="020F0502020204030204" pitchFamily="34" charset="0"/>
            </a:endParaRPr>
          </a:p>
          <a:p>
            <a:pPr marL="457200" lvl="0" indent="-342900" algn="l" rtl="0">
              <a:spcBef>
                <a:spcPts val="0"/>
              </a:spcBef>
              <a:spcAft>
                <a:spcPts val="0"/>
              </a:spcAft>
              <a:buSzPts val="1800"/>
              <a:buAutoNum type="arabicPeriod"/>
            </a:pPr>
            <a:r>
              <a:rPr lang="en" dirty="0">
                <a:latin typeface="Calibri" panose="020F0502020204030204" pitchFamily="34" charset="0"/>
                <a:cs typeface="Calibri" panose="020F0502020204030204" pitchFamily="34" charset="0"/>
              </a:rPr>
              <a:t>The College Board is committed to the principle that </a:t>
            </a:r>
            <a:r>
              <a:rPr lang="en" b="1" dirty="0">
                <a:latin typeface="Calibri" panose="020F0502020204030204" pitchFamily="34" charset="0"/>
                <a:cs typeface="Calibri" panose="020F0502020204030204" pitchFamily="34" charset="0"/>
              </a:rPr>
              <a:t>all students deserve</a:t>
            </a:r>
            <a:r>
              <a:rPr lang="en" dirty="0">
                <a:latin typeface="Calibri" panose="020F0502020204030204" pitchFamily="34" charset="0"/>
                <a:cs typeface="Calibri" panose="020F0502020204030204" pitchFamily="34" charset="0"/>
              </a:rPr>
              <a:t> an opportunity to participate in rigorous and academically challenging courses and programs. </a:t>
            </a:r>
            <a:endParaRPr dirty="0">
              <a:latin typeface="Calibri" panose="020F0502020204030204" pitchFamily="34" charset="0"/>
              <a:cs typeface="Calibri" panose="020F0502020204030204" pitchFamily="34" charset="0"/>
            </a:endParaRPr>
          </a:p>
          <a:p>
            <a:pPr marL="457200" lvl="0" indent="-342900" algn="l" rtl="0">
              <a:spcBef>
                <a:spcPts val="0"/>
              </a:spcBef>
              <a:spcAft>
                <a:spcPts val="0"/>
              </a:spcAft>
              <a:buSzPts val="1800"/>
              <a:buAutoNum type="arabicPeriod"/>
            </a:pPr>
            <a:r>
              <a:rPr lang="en" dirty="0">
                <a:latin typeface="Calibri" panose="020F0502020204030204" pitchFamily="34" charset="0"/>
                <a:cs typeface="Calibri" panose="020F0502020204030204" pitchFamily="34" charset="0"/>
              </a:rPr>
              <a:t>All students who are </a:t>
            </a:r>
            <a:r>
              <a:rPr lang="en" b="1" dirty="0">
                <a:latin typeface="Calibri" panose="020F0502020204030204" pitchFamily="34" charset="0"/>
                <a:cs typeface="Calibri" panose="020F0502020204030204" pitchFamily="34" charset="0"/>
              </a:rPr>
              <a:t>willing to accept the challenge</a:t>
            </a:r>
            <a:r>
              <a:rPr lang="en" dirty="0">
                <a:latin typeface="Calibri" panose="020F0502020204030204" pitchFamily="34" charset="0"/>
                <a:cs typeface="Calibri" panose="020F0502020204030204" pitchFamily="34" charset="0"/>
              </a:rPr>
              <a:t> of a rigorous academic curriculum should be considered for admission to AP courses. </a:t>
            </a:r>
            <a:endParaRPr dirty="0">
              <a:latin typeface="Calibri" panose="020F0502020204030204" pitchFamily="34" charset="0"/>
              <a:cs typeface="Calibri" panose="020F0502020204030204" pitchFamily="34" charset="0"/>
            </a:endParaRPr>
          </a:p>
          <a:p>
            <a:pPr marL="457200" lvl="0" indent="-342900" algn="l" rtl="0">
              <a:spcBef>
                <a:spcPts val="0"/>
              </a:spcBef>
              <a:spcAft>
                <a:spcPts val="0"/>
              </a:spcAft>
              <a:buSzPts val="1800"/>
              <a:buAutoNum type="arabicPeriod"/>
            </a:pPr>
            <a:r>
              <a:rPr lang="en" dirty="0">
                <a:latin typeface="Calibri" panose="020F0502020204030204" pitchFamily="34" charset="0"/>
                <a:cs typeface="Calibri" panose="020F0502020204030204" pitchFamily="34" charset="0"/>
              </a:rPr>
              <a:t>The Board encourages the </a:t>
            </a:r>
            <a:r>
              <a:rPr lang="en" b="1" dirty="0">
                <a:latin typeface="Calibri" panose="020F0502020204030204" pitchFamily="34" charset="0"/>
                <a:cs typeface="Calibri" panose="020F0502020204030204" pitchFamily="34" charset="0"/>
              </a:rPr>
              <a:t>elimination of barriers</a:t>
            </a:r>
            <a:r>
              <a:rPr lang="en" dirty="0">
                <a:latin typeface="Calibri" panose="020F0502020204030204" pitchFamily="34" charset="0"/>
                <a:cs typeface="Calibri" panose="020F0502020204030204" pitchFamily="34" charset="0"/>
              </a:rPr>
              <a:t> that restrict access to AP courses for students from ethnic, racial, and socioeconomic groups that have been </a:t>
            </a:r>
            <a:r>
              <a:rPr lang="en" b="1" dirty="0">
                <a:latin typeface="Calibri" panose="020F0502020204030204" pitchFamily="34" charset="0"/>
                <a:cs typeface="Calibri" panose="020F0502020204030204" pitchFamily="34" charset="0"/>
              </a:rPr>
              <a:t>traditionally underrepresented in the AP Program</a:t>
            </a:r>
            <a:r>
              <a:rPr lang="en"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a:p>
            <a:pPr marL="457200" lvl="0" indent="-342900" algn="l" rtl="0">
              <a:spcBef>
                <a:spcPts val="0"/>
              </a:spcBef>
              <a:spcAft>
                <a:spcPts val="0"/>
              </a:spcAft>
              <a:buSzPts val="1800"/>
              <a:buAutoNum type="arabicPeriod"/>
            </a:pPr>
            <a:r>
              <a:rPr lang="en" dirty="0">
                <a:latin typeface="Calibri" panose="020F0502020204030204" pitchFamily="34" charset="0"/>
                <a:cs typeface="Calibri" panose="020F0502020204030204" pitchFamily="34" charset="0"/>
              </a:rPr>
              <a:t>Schools should make every effort to ensure that their AP classes reflect the </a:t>
            </a:r>
            <a:r>
              <a:rPr lang="en" b="1" dirty="0">
                <a:latin typeface="Calibri" panose="020F0502020204030204" pitchFamily="34" charset="0"/>
                <a:cs typeface="Calibri" panose="020F0502020204030204" pitchFamily="34" charset="0"/>
              </a:rPr>
              <a:t>diversity of their student population</a:t>
            </a:r>
            <a:r>
              <a:rPr lang="en" dirty="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What Now?  Suggestions…..</a:t>
            </a:r>
          </a:p>
        </p:txBody>
      </p:sp>
      <p:sp>
        <p:nvSpPr>
          <p:cNvPr id="171" name="Google Shape;171;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marR="0" lvl="0" indent="-342900" algn="l" defTabSz="914400" rtl="0" eaLnBrk="1" fontAlgn="auto" latinLnBrk="0" hangingPunct="1">
              <a:lnSpc>
                <a:spcPct val="115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As  consultant I have, for this summer, attempted to revise this APSI through the lens of CRT.  (Not as successful I </a:t>
            </a:r>
            <a:r>
              <a:rPr lang="en-US" dirty="0">
                <a:solidFill>
                  <a:srgbClr val="595959"/>
                </a:solidFill>
              </a:rPr>
              <a:t>hoped, but I tried)</a:t>
            </a:r>
            <a:endParaRPr lang="en" dirty="0"/>
          </a:p>
          <a:p>
            <a:pPr marL="457200" lvl="0" indent="-342900" algn="l" rtl="0">
              <a:spcBef>
                <a:spcPts val="0"/>
              </a:spcBef>
              <a:spcAft>
                <a:spcPts val="0"/>
              </a:spcAft>
              <a:buSzPts val="1800"/>
              <a:buChar char="●"/>
            </a:pPr>
            <a:r>
              <a:rPr lang="en" dirty="0"/>
              <a:t>May I encourage you to reflect on your own practice and how you are or could be more responsive to cultures.</a:t>
            </a:r>
            <a:endParaRPr dirty="0"/>
          </a:p>
          <a:p>
            <a:pPr marL="457200" lvl="0" indent="-342900" algn="l" rtl="0">
              <a:spcBef>
                <a:spcPts val="0"/>
              </a:spcBef>
              <a:spcAft>
                <a:spcPts val="0"/>
              </a:spcAft>
              <a:buSzPts val="1800"/>
              <a:buChar char="●"/>
            </a:pPr>
            <a:r>
              <a:rPr lang="en" dirty="0"/>
              <a:t>How might you interrogate curricular materials and syllabuses for the fundamentals of CRT? </a:t>
            </a:r>
            <a:endParaRPr dirty="0"/>
          </a:p>
          <a:p>
            <a:pPr marL="457200" lvl="0" indent="-342900" algn="l" rtl="0">
              <a:spcBef>
                <a:spcPts val="0"/>
              </a:spcBef>
              <a:spcAft>
                <a:spcPts val="0"/>
              </a:spcAft>
              <a:buSzPts val="1800"/>
              <a:buChar char="●"/>
            </a:pPr>
            <a:r>
              <a:rPr lang="en" dirty="0"/>
              <a:t>When you return to your school could you collaborate with collegues on a set of instructional and classroom routines and rituals that follow the principles of CRT?</a:t>
            </a:r>
            <a:endParaRPr dirty="0"/>
          </a:p>
          <a:p>
            <a:pPr marL="457200" lvl="0" indent="-342900" algn="l" rtl="0">
              <a:spcBef>
                <a:spcPts val="0"/>
              </a:spcBef>
              <a:spcAft>
                <a:spcPts val="0"/>
              </a:spcAft>
              <a:buSzPts val="1800"/>
              <a:buChar char="●"/>
            </a:pPr>
            <a:r>
              <a:rPr lang="en" dirty="0"/>
              <a:t>Can we generally support each other as we consider how we are meeting the needs of underrepresented students in our classroom?   </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3"/>
          <p:cNvSpPr txBox="1"/>
          <p:nvPr/>
        </p:nvSpPr>
        <p:spPr>
          <a:xfrm>
            <a:off x="2978482" y="1191041"/>
            <a:ext cx="3000000" cy="239678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2800" dirty="0">
                <a:latin typeface="Calibri" panose="020F0502020204030204" pitchFamily="34" charset="0"/>
                <a:cs typeface="Calibri" panose="020F0502020204030204" pitchFamily="34" charset="0"/>
              </a:rPr>
              <a:t>We will watch this brief video</a:t>
            </a:r>
            <a:endParaRPr sz="2800" dirty="0">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None/>
            </a:pPr>
            <a:r>
              <a:rPr lang="en" sz="2300" u="sng" dirty="0">
                <a:solidFill>
                  <a:schemeClr val="hlink"/>
                </a:solidFill>
                <a:highlight>
                  <a:srgbClr val="FFFFFF"/>
                </a:highlight>
                <a:latin typeface="Roboto"/>
                <a:ea typeface="Roboto"/>
                <a:cs typeface="Roboto"/>
                <a:sym typeface="Roboto"/>
                <a:hlinkClick r:id="rId3"/>
              </a:rPr>
              <a:t>Author Ernest Morrell On Culturally Responsive Learning</a:t>
            </a:r>
            <a:endParaRPr sz="2300" dirty="0">
              <a:solidFill>
                <a:schemeClr val="dk1"/>
              </a:solidFill>
              <a:highlight>
                <a:srgbClr val="FFFFFF"/>
              </a:highlight>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Sources: </a:t>
            </a:r>
            <a:endParaRPr/>
          </a:p>
        </p:txBody>
      </p:sp>
      <p:sp>
        <p:nvSpPr>
          <p:cNvPr id="182" name="Google Shape;182;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20000"/>
              </a:lnSpc>
              <a:spcBef>
                <a:spcPts val="0"/>
              </a:spcBef>
              <a:spcAft>
                <a:spcPts val="0"/>
              </a:spcAft>
              <a:buSzPts val="1800"/>
              <a:buChar char="●"/>
            </a:pPr>
            <a:r>
              <a:rPr lang="en" u="sng" dirty="0">
                <a:solidFill>
                  <a:schemeClr val="hlink"/>
                </a:solidFill>
                <a:hlinkClick r:id="rId3"/>
              </a:rPr>
              <a:t>Black and Latino Students Shut Out of Advanced Coursework Opportunitie</a:t>
            </a:r>
            <a:r>
              <a:rPr lang="en" u="sng" dirty="0">
                <a:solidFill>
                  <a:schemeClr val="hlink"/>
                </a:solidFill>
              </a:rPr>
              <a:t>s (The Education Trust, January 2020)</a:t>
            </a:r>
            <a:endParaRPr dirty="0"/>
          </a:p>
          <a:p>
            <a:pPr marL="457200" lvl="0" indent="-342900" algn="l" rtl="0">
              <a:lnSpc>
                <a:spcPct val="120000"/>
              </a:lnSpc>
              <a:spcBef>
                <a:spcPts val="0"/>
              </a:spcBef>
              <a:spcAft>
                <a:spcPts val="0"/>
              </a:spcAft>
              <a:buSzPts val="1800"/>
              <a:buChar char="●"/>
            </a:pPr>
            <a:r>
              <a:rPr lang="en" u="sng" dirty="0">
                <a:solidFill>
                  <a:schemeClr val="hlink"/>
                </a:solidFill>
                <a:hlinkClick r:id="rId4"/>
              </a:rPr>
              <a:t>College acceleration for all? Mapping racial gaps in Advanced Placement and dual enrollment participation. (American Enterprise Institute, December 2020)</a:t>
            </a:r>
            <a:endParaRPr dirty="0"/>
          </a:p>
          <a:p>
            <a:pPr marL="457200" lvl="0" indent="-342900" algn="l" rtl="0">
              <a:lnSpc>
                <a:spcPct val="113636"/>
              </a:lnSpc>
              <a:spcBef>
                <a:spcPts val="0"/>
              </a:spcBef>
              <a:spcAft>
                <a:spcPts val="0"/>
              </a:spcAft>
              <a:buSzPts val="1800"/>
              <a:buChar char="●"/>
            </a:pPr>
            <a:r>
              <a:rPr lang="en" u="sng" dirty="0">
                <a:solidFill>
                  <a:schemeClr val="hlink"/>
                </a:solidFill>
                <a:hlinkClick r:id="rId5"/>
              </a:rPr>
              <a:t>Diversifying AP</a:t>
            </a:r>
            <a:r>
              <a:rPr lang="en" u="sng" dirty="0">
                <a:solidFill>
                  <a:schemeClr val="hlink"/>
                </a:solidFill>
              </a:rPr>
              <a:t> (Inside HigherEd, October 2020)</a:t>
            </a:r>
            <a:endParaRPr u="sng" dirty="0">
              <a:solidFill>
                <a:schemeClr val="hlink"/>
              </a:solidFill>
            </a:endParaRPr>
          </a:p>
          <a:p>
            <a:pPr marL="0" lvl="0" indent="0" algn="l" rtl="0">
              <a:spcBef>
                <a:spcPts val="9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Things that worry me: </a:t>
            </a:r>
            <a:endParaRPr dirty="0">
              <a:latin typeface="Calibri" panose="020F0502020204030204" pitchFamily="34" charset="0"/>
              <a:cs typeface="Calibri" panose="020F0502020204030204" pitchFamily="34" charset="0"/>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2000" dirty="0">
                <a:latin typeface="Calibri" panose="020F0502020204030204" pitchFamily="34" charset="0"/>
                <a:cs typeface="Calibri" panose="020F0502020204030204" pitchFamily="34" charset="0"/>
              </a:rPr>
              <a:t>Strides have been made to provide more access to AP but there is still a significant way to go regarding equity.</a:t>
            </a:r>
            <a:endParaRPr sz="2000" dirty="0">
              <a:latin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sz="2000" dirty="0">
                <a:latin typeface="Calibri" panose="020F0502020204030204" pitchFamily="34" charset="0"/>
                <a:cs typeface="Calibri" panose="020F0502020204030204" pitchFamily="34" charset="0"/>
              </a:rPr>
              <a:t>Access is provided, but there has been little or no revision of content and pedagogy to accommodate different backgrounds and experiences.  </a:t>
            </a:r>
            <a:endParaRPr sz="2000" dirty="0">
              <a:latin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sz="2000" dirty="0">
                <a:latin typeface="Calibri" panose="020F0502020204030204" pitchFamily="34" charset="0"/>
                <a:cs typeface="Calibri" panose="020F0502020204030204" pitchFamily="34" charset="0"/>
              </a:rPr>
              <a:t>“Equity and Access” - the essential term d’art for this work - is becoming a buzz phrase.</a:t>
            </a:r>
            <a:endParaRPr sz="2000" dirty="0">
              <a:latin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sz="2000" dirty="0">
                <a:latin typeface="Calibri" panose="020F0502020204030204" pitchFamily="34" charset="0"/>
                <a:cs typeface="Calibri" panose="020F0502020204030204" pitchFamily="34" charset="0"/>
              </a:rPr>
              <a:t>“Equity and access” are too easily becoming associated with other movements in education and unintentionally watering down.</a:t>
            </a:r>
            <a:endParaRPr sz="2000" dirty="0">
              <a:latin typeface="Calibri" panose="020F0502020204030204" pitchFamily="34" charset="0"/>
              <a:cs typeface="Calibri" panose="020F0502020204030204" pitchFamily="34" charset="0"/>
            </a:endParaRPr>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p:nvPr/>
        </p:nvSpPr>
        <p:spPr>
          <a:xfrm>
            <a:off x="51666" y="321786"/>
            <a:ext cx="91440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50" dirty="0">
                <a:solidFill>
                  <a:schemeClr val="dk1"/>
                </a:solidFill>
                <a:highlight>
                  <a:srgbClr val="FFFFFF"/>
                </a:highlight>
                <a:latin typeface="Roboto"/>
                <a:ea typeface="Roboto"/>
                <a:cs typeface="Roboto"/>
                <a:sym typeface="Roboto"/>
              </a:rPr>
              <a:t>“The number of Black students earning a passing score on an AP exam grew by 90 percent from 2009 to 2019, a rate of growth higher than for high school students as a whole.” </a:t>
            </a:r>
            <a:endParaRPr sz="1600" dirty="0"/>
          </a:p>
        </p:txBody>
      </p:sp>
      <p:sp>
        <p:nvSpPr>
          <p:cNvPr id="74" name="Google Shape;74;p16"/>
          <p:cNvSpPr txBox="1"/>
          <p:nvPr/>
        </p:nvSpPr>
        <p:spPr>
          <a:xfrm>
            <a:off x="-10758" y="1125190"/>
            <a:ext cx="91440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50" dirty="0">
                <a:solidFill>
                  <a:schemeClr val="dk1"/>
                </a:solidFill>
                <a:highlight>
                  <a:srgbClr val="FFFFFF"/>
                </a:highlight>
                <a:latin typeface="Roboto"/>
                <a:ea typeface="Roboto"/>
                <a:cs typeface="Roboto"/>
                <a:sym typeface="Roboto"/>
              </a:rPr>
              <a:t>“This African American growth rate was from a very low base, however: </a:t>
            </a:r>
            <a:endParaRPr sz="1550" dirty="0">
              <a:solidFill>
                <a:schemeClr val="dk1"/>
              </a:solidFill>
              <a:highlight>
                <a:srgbClr val="FFFFFF"/>
              </a:highlight>
              <a:latin typeface="Roboto"/>
              <a:ea typeface="Roboto"/>
              <a:cs typeface="Roboto"/>
              <a:sym typeface="Roboto"/>
            </a:endParaRPr>
          </a:p>
          <a:p>
            <a:pPr marL="0" lvl="0" indent="0" algn="ctr" rtl="0">
              <a:spcBef>
                <a:spcPts val="0"/>
              </a:spcBef>
              <a:spcAft>
                <a:spcPts val="0"/>
              </a:spcAft>
              <a:buNone/>
            </a:pPr>
            <a:r>
              <a:rPr lang="en" sz="1550" dirty="0">
                <a:solidFill>
                  <a:schemeClr val="dk1"/>
                </a:solidFill>
                <a:highlight>
                  <a:srgbClr val="FFFFFF"/>
                </a:highlight>
                <a:latin typeface="Roboto"/>
                <a:ea typeface="Roboto"/>
                <a:cs typeface="Roboto"/>
                <a:sym typeface="Roboto"/>
              </a:rPr>
              <a:t>in 2019, just over 4 percent of exam-passing AP students were Black.” </a:t>
            </a:r>
            <a:endParaRPr sz="1600" dirty="0">
              <a:solidFill>
                <a:schemeClr val="dk1"/>
              </a:solidFill>
            </a:endParaRPr>
          </a:p>
        </p:txBody>
      </p:sp>
      <p:sp>
        <p:nvSpPr>
          <p:cNvPr id="75" name="Google Shape;75;p16"/>
          <p:cNvSpPr txBox="1"/>
          <p:nvPr/>
        </p:nvSpPr>
        <p:spPr>
          <a:xfrm>
            <a:off x="88694" y="1900901"/>
            <a:ext cx="9069944" cy="108488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50">
                <a:solidFill>
                  <a:schemeClr val="dk1"/>
                </a:solidFill>
                <a:highlight>
                  <a:srgbClr val="FFFFFF"/>
                </a:highlight>
                <a:latin typeface="Roboto"/>
                <a:ea typeface="Roboto"/>
                <a:cs typeface="Roboto"/>
                <a:sym typeface="Roboto"/>
              </a:rPr>
              <a:t>“At that rate of growth, the U.S. would be celebrating its quadricentennial before African Americans received the number of passing scores equivalent to their share of the population.”</a:t>
            </a:r>
            <a:endParaRPr sz="1550">
              <a:solidFill>
                <a:schemeClr val="dk1"/>
              </a:solidFill>
              <a:highlight>
                <a:srgbClr val="FFFFFF"/>
              </a:highlight>
              <a:latin typeface="Roboto"/>
              <a:ea typeface="Roboto"/>
              <a:cs typeface="Roboto"/>
              <a:sym typeface="Roboto"/>
            </a:endParaRPr>
          </a:p>
          <a:p>
            <a:pPr marL="0" lvl="0" indent="0" algn="ctr" rtl="0">
              <a:spcBef>
                <a:spcPts val="0"/>
              </a:spcBef>
              <a:spcAft>
                <a:spcPts val="0"/>
              </a:spcAft>
              <a:buNone/>
            </a:pPr>
            <a:endParaRPr sz="1550">
              <a:solidFill>
                <a:schemeClr val="dk1"/>
              </a:solidFill>
              <a:highlight>
                <a:srgbClr val="FFFFFF"/>
              </a:highlight>
              <a:latin typeface="Roboto"/>
              <a:ea typeface="Roboto"/>
              <a:cs typeface="Roboto"/>
              <a:sym typeface="Roboto"/>
            </a:endParaRPr>
          </a:p>
          <a:p>
            <a:pPr marL="0" lvl="0" indent="0" algn="ctr" rtl="0">
              <a:spcBef>
                <a:spcPts val="0"/>
              </a:spcBef>
              <a:spcAft>
                <a:spcPts val="0"/>
              </a:spcAft>
              <a:buNone/>
            </a:pPr>
            <a:r>
              <a:rPr lang="en" sz="1200">
                <a:solidFill>
                  <a:schemeClr val="dk1"/>
                </a:solidFill>
                <a:highlight>
                  <a:srgbClr val="FFFFFF"/>
                </a:highlight>
                <a:latin typeface="Roboto"/>
                <a:ea typeface="Roboto"/>
                <a:cs typeface="Roboto"/>
                <a:sym typeface="Roboto"/>
              </a:rPr>
              <a:t>-Mark Carl Rom, Georgetown University and unpaid member of College Board’s AP Higher Education Advisory Council</a:t>
            </a:r>
            <a:endParaRPr sz="1200">
              <a:solidFill>
                <a:schemeClr val="dk1"/>
              </a:solidFill>
              <a:highlight>
                <a:srgbClr val="FFFFFF"/>
              </a:highlight>
              <a:latin typeface="Roboto"/>
              <a:ea typeface="Roboto"/>
              <a:cs typeface="Roboto"/>
              <a:sym typeface="Roboto"/>
            </a:endParaRPr>
          </a:p>
        </p:txBody>
      </p:sp>
      <p:pic>
        <p:nvPicPr>
          <p:cNvPr id="3" name="Picture 2">
            <a:extLst>
              <a:ext uri="{FF2B5EF4-FFF2-40B4-BE49-F238E27FC236}">
                <a16:creationId xmlns:a16="http://schemas.microsoft.com/office/drawing/2014/main" id="{761E52E9-B87C-4DD2-8FC8-B8C46BF2AAF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16502" y="3016561"/>
            <a:ext cx="3225757" cy="2003498"/>
          </a:xfrm>
          <a:prstGeom prst="rect">
            <a:avLst/>
          </a:prstGeom>
        </p:spPr>
      </p:pic>
      <p:sp>
        <p:nvSpPr>
          <p:cNvPr id="4" name="TextBox 3">
            <a:extLst>
              <a:ext uri="{FF2B5EF4-FFF2-40B4-BE49-F238E27FC236}">
                <a16:creationId xmlns:a16="http://schemas.microsoft.com/office/drawing/2014/main" id="{A24468C1-0315-4E3F-B6D5-F75057956E3F}"/>
              </a:ext>
            </a:extLst>
          </p:cNvPr>
          <p:cNvSpPr txBox="1"/>
          <p:nvPr/>
        </p:nvSpPr>
        <p:spPr>
          <a:xfrm>
            <a:off x="6042259" y="4093888"/>
            <a:ext cx="1552640" cy="507831"/>
          </a:xfrm>
          <a:prstGeom prst="rect">
            <a:avLst/>
          </a:prstGeom>
          <a:noFill/>
        </p:spPr>
        <p:txBody>
          <a:bodyPr wrap="square" rtlCol="0">
            <a:spAutoFit/>
          </a:bodyPr>
          <a:lstStyle/>
          <a:p>
            <a:r>
              <a:rPr lang="en-US" sz="900" dirty="0">
                <a:hlinkClick r:id="rId4" tooltip="https://news.schoolsdo.org/2016/08/middle-class-more-likely-to-get-help-from-teacher/"/>
              </a:rPr>
              <a:t>This Photo</a:t>
            </a:r>
            <a:r>
              <a:rPr lang="en-US" sz="900" dirty="0"/>
              <a:t> by Unknown Author is licensed under </a:t>
            </a:r>
            <a:r>
              <a:rPr lang="en-US" sz="900" dirty="0">
                <a:hlinkClick r:id="rId5" tooltip="https://creativecommons.org/licenses/by-nc-nd/3.0/"/>
              </a:rPr>
              <a:t>CC BY-NC-ND</a:t>
            </a:r>
            <a:endParaRPr lang="en-US"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p:nvPr/>
        </p:nvSpPr>
        <p:spPr>
          <a:xfrm>
            <a:off x="45600" y="295447"/>
            <a:ext cx="9098400" cy="1308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dirty="0">
                <a:solidFill>
                  <a:schemeClr val="dk1"/>
                </a:solidFill>
                <a:highlight>
                  <a:srgbClr val="FFFFFF"/>
                </a:highlight>
              </a:rPr>
              <a:t>Black and Latino students often remain locked out of Advanced Placement (AP). “Black students make up 15% of high schoolers nationwide, but only 9% of students enrolled in at least one AP course. Nearly a quarter of students are Latino, but only 21% of students enrolled in AP courses are Latino.*</a:t>
            </a:r>
            <a:r>
              <a:rPr lang="en" sz="1550" dirty="0">
                <a:solidFill>
                  <a:schemeClr val="dk1"/>
                </a:solidFill>
                <a:highlight>
                  <a:srgbClr val="FFFFFF"/>
                </a:highlight>
                <a:latin typeface="Roboto"/>
                <a:ea typeface="Roboto"/>
                <a:cs typeface="Roboto"/>
                <a:sym typeface="Roboto"/>
              </a:rPr>
              <a:t>”</a:t>
            </a:r>
            <a:endParaRPr sz="1550" dirty="0">
              <a:solidFill>
                <a:schemeClr val="dk1"/>
              </a:solidFill>
              <a:highlight>
                <a:srgbClr val="FFFFFF"/>
              </a:highlight>
              <a:latin typeface="Roboto"/>
              <a:ea typeface="Roboto"/>
              <a:cs typeface="Roboto"/>
              <a:sym typeface="Roboto"/>
            </a:endParaRPr>
          </a:p>
          <a:p>
            <a:pPr marL="0" lvl="0" indent="0" algn="ctr" rtl="0">
              <a:spcBef>
                <a:spcPts val="0"/>
              </a:spcBef>
              <a:spcAft>
                <a:spcPts val="0"/>
              </a:spcAft>
              <a:buNone/>
            </a:pPr>
            <a:endParaRPr sz="1550" dirty="0">
              <a:solidFill>
                <a:schemeClr val="dk1"/>
              </a:solidFill>
              <a:highlight>
                <a:srgbClr val="FFFFFF"/>
              </a:highlight>
              <a:latin typeface="Roboto"/>
              <a:ea typeface="Roboto"/>
              <a:cs typeface="Roboto"/>
              <a:sym typeface="Roboto"/>
            </a:endParaRPr>
          </a:p>
          <a:p>
            <a:pPr marL="0" lvl="0" indent="0" algn="ctr" rtl="0">
              <a:spcBef>
                <a:spcPts val="0"/>
              </a:spcBef>
              <a:spcAft>
                <a:spcPts val="0"/>
              </a:spcAft>
              <a:buNone/>
            </a:pPr>
            <a:r>
              <a:rPr lang="en" sz="1200" dirty="0">
                <a:solidFill>
                  <a:schemeClr val="dk1"/>
                </a:solidFill>
                <a:highlight>
                  <a:srgbClr val="FFFFFF"/>
                </a:highlight>
                <a:latin typeface="Roboto"/>
                <a:ea typeface="Roboto"/>
                <a:cs typeface="Roboto"/>
                <a:sym typeface="Roboto"/>
              </a:rPr>
              <a:t>-The Education Trust</a:t>
            </a:r>
            <a:endParaRPr sz="1200" dirty="0">
              <a:solidFill>
                <a:schemeClr val="dk1"/>
              </a:solidFill>
              <a:highlight>
                <a:srgbClr val="FFFFFF"/>
              </a:highlight>
              <a:latin typeface="Roboto"/>
              <a:ea typeface="Roboto"/>
              <a:cs typeface="Roboto"/>
              <a:sym typeface="Roboto"/>
            </a:endParaRPr>
          </a:p>
        </p:txBody>
      </p:sp>
      <p:pic>
        <p:nvPicPr>
          <p:cNvPr id="3" name="Picture 2">
            <a:extLst>
              <a:ext uri="{FF2B5EF4-FFF2-40B4-BE49-F238E27FC236}">
                <a16:creationId xmlns:a16="http://schemas.microsoft.com/office/drawing/2014/main" id="{67A98C0C-C6AF-4F88-A379-E0A13B52D6C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006009" y="1347345"/>
            <a:ext cx="5131981" cy="3407956"/>
          </a:xfrm>
          <a:prstGeom prst="rect">
            <a:avLst/>
          </a:prstGeom>
        </p:spPr>
      </p:pic>
      <p:sp>
        <p:nvSpPr>
          <p:cNvPr id="4" name="TextBox 3">
            <a:extLst>
              <a:ext uri="{FF2B5EF4-FFF2-40B4-BE49-F238E27FC236}">
                <a16:creationId xmlns:a16="http://schemas.microsoft.com/office/drawing/2014/main" id="{56B3D0B3-8731-4AB6-B317-57D7908F44C2}"/>
              </a:ext>
            </a:extLst>
          </p:cNvPr>
          <p:cNvSpPr txBox="1"/>
          <p:nvPr/>
        </p:nvSpPr>
        <p:spPr>
          <a:xfrm>
            <a:off x="2006009" y="4791805"/>
            <a:ext cx="5131981" cy="230832"/>
          </a:xfrm>
          <a:prstGeom prst="rect">
            <a:avLst/>
          </a:prstGeom>
          <a:noFill/>
        </p:spPr>
        <p:txBody>
          <a:bodyPr wrap="square" rtlCol="0">
            <a:spAutoFit/>
          </a:bodyPr>
          <a:lstStyle/>
          <a:p>
            <a:r>
              <a:rPr lang="en-US" sz="900">
                <a:hlinkClick r:id="rId4" tooltip="http://www.flickr.com/photos/departmentofed/8507746108/"/>
              </a:rPr>
              <a:t>This Photo</a:t>
            </a:r>
            <a:r>
              <a:rPr lang="en-US" sz="900"/>
              <a:t> by Unknown Author is licensed under </a:t>
            </a:r>
            <a:r>
              <a:rPr lang="en-US" sz="900">
                <a:hlinkClick r:id="rId5" tooltip="https://creativecommons.org/licenses/by/3.0/"/>
              </a:rPr>
              <a:t>CC BY</a:t>
            </a:r>
            <a:endParaRPr lang="en-US" sz="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45600" y="350714"/>
            <a:ext cx="9098400" cy="1316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50">
                <a:solidFill>
                  <a:schemeClr val="dk1"/>
                </a:solidFill>
                <a:highlight>
                  <a:srgbClr val="FFFFFF"/>
                </a:highlight>
                <a:latin typeface="Roboto"/>
                <a:ea typeface="Roboto"/>
                <a:cs typeface="Roboto"/>
                <a:sym typeface="Roboto"/>
              </a:rPr>
              <a:t>“</a:t>
            </a:r>
            <a:r>
              <a:rPr lang="en" sz="1500">
                <a:solidFill>
                  <a:schemeClr val="dk1"/>
                </a:solidFill>
                <a:highlight>
                  <a:srgbClr val="FFFFFF"/>
                </a:highlight>
              </a:rPr>
              <a:t>District-level resources and state policies that provide greater access to AP are also associated with wider racial enrollment gaps, implying that greater resources may engender racial disparity without adequate efforts to provide </a:t>
            </a:r>
            <a:r>
              <a:rPr lang="en" sz="1500" b="1">
                <a:solidFill>
                  <a:schemeClr val="dk1"/>
                </a:solidFill>
                <a:highlight>
                  <a:srgbClr val="FFFFFF"/>
                </a:highlight>
              </a:rPr>
              <a:t>equitable</a:t>
            </a:r>
            <a:r>
              <a:rPr lang="en" sz="1500">
                <a:solidFill>
                  <a:schemeClr val="dk1"/>
                </a:solidFill>
                <a:highlight>
                  <a:srgbClr val="FFFFFF"/>
                </a:highlight>
              </a:rPr>
              <a:t> access and support for minority students.</a:t>
            </a:r>
            <a:r>
              <a:rPr lang="en" sz="1550">
                <a:solidFill>
                  <a:schemeClr val="dk1"/>
                </a:solidFill>
                <a:highlight>
                  <a:srgbClr val="FFFFFF"/>
                </a:highlight>
                <a:latin typeface="Roboto"/>
                <a:ea typeface="Roboto"/>
                <a:cs typeface="Roboto"/>
                <a:sym typeface="Roboto"/>
              </a:rPr>
              <a:t>”</a:t>
            </a:r>
            <a:endParaRPr sz="1550">
              <a:solidFill>
                <a:schemeClr val="dk1"/>
              </a:solidFill>
              <a:highlight>
                <a:srgbClr val="FFFFFF"/>
              </a:highlight>
              <a:latin typeface="Roboto"/>
              <a:ea typeface="Roboto"/>
              <a:cs typeface="Roboto"/>
              <a:sym typeface="Roboto"/>
            </a:endParaRPr>
          </a:p>
          <a:p>
            <a:pPr marL="0" lvl="0" indent="0" algn="ctr" rtl="0">
              <a:spcBef>
                <a:spcPts val="0"/>
              </a:spcBef>
              <a:spcAft>
                <a:spcPts val="0"/>
              </a:spcAft>
              <a:buNone/>
            </a:pPr>
            <a:endParaRPr sz="1550">
              <a:solidFill>
                <a:schemeClr val="dk1"/>
              </a:solidFill>
              <a:highlight>
                <a:srgbClr val="FFFFFF"/>
              </a:highlight>
              <a:latin typeface="Roboto"/>
              <a:ea typeface="Roboto"/>
              <a:cs typeface="Roboto"/>
              <a:sym typeface="Roboto"/>
            </a:endParaRPr>
          </a:p>
          <a:p>
            <a:pPr marL="0" lvl="0" indent="0" algn="ctr" rtl="0">
              <a:spcBef>
                <a:spcPts val="0"/>
              </a:spcBef>
              <a:spcAft>
                <a:spcPts val="0"/>
              </a:spcAft>
              <a:buNone/>
            </a:pPr>
            <a:r>
              <a:rPr lang="en" sz="1200">
                <a:solidFill>
                  <a:schemeClr val="dk1"/>
                </a:solidFill>
                <a:highlight>
                  <a:srgbClr val="FFFFFF"/>
                </a:highlight>
                <a:latin typeface="Roboto"/>
                <a:ea typeface="Roboto"/>
                <a:cs typeface="Roboto"/>
                <a:sym typeface="Roboto"/>
              </a:rPr>
              <a:t>-“College Acceleration for All?” from </a:t>
            </a:r>
            <a:r>
              <a:rPr lang="en" sz="1200" i="1">
                <a:solidFill>
                  <a:schemeClr val="dk1"/>
                </a:solidFill>
                <a:highlight>
                  <a:srgbClr val="FFFFFF"/>
                </a:highlight>
                <a:latin typeface="Roboto"/>
                <a:ea typeface="Roboto"/>
                <a:cs typeface="Roboto"/>
                <a:sym typeface="Roboto"/>
              </a:rPr>
              <a:t>The American Enterprise Institute</a:t>
            </a:r>
            <a:r>
              <a:rPr lang="en" sz="1200">
                <a:solidFill>
                  <a:schemeClr val="dk1"/>
                </a:solidFill>
                <a:highlight>
                  <a:srgbClr val="FFFFFF"/>
                </a:highlight>
                <a:latin typeface="Roboto"/>
                <a:ea typeface="Roboto"/>
                <a:cs typeface="Roboto"/>
                <a:sym typeface="Roboto"/>
              </a:rPr>
              <a:t> and funded by the Gates Foundation</a:t>
            </a:r>
            <a:endParaRPr sz="1200">
              <a:solidFill>
                <a:schemeClr val="dk1"/>
              </a:solidFill>
              <a:highlight>
                <a:srgbClr val="FFFFFF"/>
              </a:highlight>
              <a:latin typeface="Roboto"/>
              <a:ea typeface="Roboto"/>
              <a:cs typeface="Roboto"/>
              <a:sym typeface="Roboto"/>
            </a:endParaRPr>
          </a:p>
        </p:txBody>
      </p:sp>
      <p:pic>
        <p:nvPicPr>
          <p:cNvPr id="3" name="Picture 2">
            <a:extLst>
              <a:ext uri="{FF2B5EF4-FFF2-40B4-BE49-F238E27FC236}">
                <a16:creationId xmlns:a16="http://schemas.microsoft.com/office/drawing/2014/main" id="{ACEB4749-EA59-48E9-A090-F36920D4A5F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339162" y="1773739"/>
            <a:ext cx="4167964" cy="2779999"/>
          </a:xfrm>
          <a:prstGeom prst="rect">
            <a:avLst/>
          </a:prstGeom>
        </p:spPr>
      </p:pic>
      <p:sp>
        <p:nvSpPr>
          <p:cNvPr id="4" name="TextBox 3">
            <a:extLst>
              <a:ext uri="{FF2B5EF4-FFF2-40B4-BE49-F238E27FC236}">
                <a16:creationId xmlns:a16="http://schemas.microsoft.com/office/drawing/2014/main" id="{EF4E71CD-CF0D-40B5-84FB-80161E69C401}"/>
              </a:ext>
            </a:extLst>
          </p:cNvPr>
          <p:cNvSpPr txBox="1"/>
          <p:nvPr/>
        </p:nvSpPr>
        <p:spPr>
          <a:xfrm>
            <a:off x="2339162" y="4836819"/>
            <a:ext cx="4167964" cy="230832"/>
          </a:xfrm>
          <a:prstGeom prst="rect">
            <a:avLst/>
          </a:prstGeom>
          <a:noFill/>
        </p:spPr>
        <p:txBody>
          <a:bodyPr wrap="square" rtlCol="0">
            <a:spAutoFit/>
          </a:bodyPr>
          <a:lstStyle/>
          <a:p>
            <a:r>
              <a:rPr lang="en-US" sz="900">
                <a:hlinkClick r:id="rId4" tooltip="https://www.flickr.com/photos/all4ed/35668542774"/>
              </a:rPr>
              <a:t>This Photo</a:t>
            </a:r>
            <a:r>
              <a:rPr lang="en-US" sz="900"/>
              <a:t> by Unknown Author is licensed under </a:t>
            </a:r>
            <a:r>
              <a:rPr lang="en-US" sz="900">
                <a:hlinkClick r:id="rId5" tooltip="https://creativecommons.org/licenses/by-nc/3.0/"/>
              </a:rPr>
              <a:t>CC BY-NC</a:t>
            </a:r>
            <a:endParaRPr lang="en-US" sz="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1590000"/>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t>Progress Made: </a:t>
            </a:r>
            <a:endParaRPr sz="6000"/>
          </a:p>
          <a:p>
            <a:pPr marL="0" lvl="0" indent="0" algn="ctr" rtl="0">
              <a:spcBef>
                <a:spcPts val="0"/>
              </a:spcBef>
              <a:spcAft>
                <a:spcPts val="0"/>
              </a:spcAft>
              <a:buNone/>
            </a:pPr>
            <a:r>
              <a:rPr lang="en" sz="6000"/>
              <a:t>Work To Be Done</a:t>
            </a:r>
            <a:endParaRPr sz="6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289291" y="215348"/>
            <a:ext cx="5880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But this discussion is not about providing equitable access… </a:t>
            </a:r>
            <a:endParaRPr dirty="0"/>
          </a:p>
        </p:txBody>
      </p:sp>
      <p:sp>
        <p:nvSpPr>
          <p:cNvPr id="96" name="Google Shape;96;p20"/>
          <p:cNvSpPr txBox="1">
            <a:spLocks noGrp="1"/>
          </p:cNvSpPr>
          <p:nvPr>
            <p:ph type="title"/>
          </p:nvPr>
        </p:nvSpPr>
        <p:spPr>
          <a:xfrm>
            <a:off x="3114645" y="1096752"/>
            <a:ext cx="5887349" cy="1474998"/>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...instead, this is about creating an environment where everyone can see themselves as </a:t>
            </a:r>
            <a:r>
              <a:rPr lang="en" b="1" dirty="0"/>
              <a:t>possibly successful</a:t>
            </a:r>
            <a:r>
              <a:rPr lang="en" dirty="0"/>
              <a:t>.</a:t>
            </a:r>
            <a:endParaRPr dirty="0"/>
          </a:p>
        </p:txBody>
      </p:sp>
      <p:pic>
        <p:nvPicPr>
          <p:cNvPr id="9" name="Picture 8">
            <a:extLst>
              <a:ext uri="{FF2B5EF4-FFF2-40B4-BE49-F238E27FC236}">
                <a16:creationId xmlns:a16="http://schemas.microsoft.com/office/drawing/2014/main" id="{C5C60368-3820-4D2B-B447-4B1D2EF26EC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21094" y="2539410"/>
            <a:ext cx="3049097" cy="2029555"/>
          </a:xfrm>
          <a:prstGeom prst="rect">
            <a:avLst/>
          </a:prstGeom>
        </p:spPr>
      </p:pic>
      <p:sp>
        <p:nvSpPr>
          <p:cNvPr id="10" name="TextBox 9">
            <a:extLst>
              <a:ext uri="{FF2B5EF4-FFF2-40B4-BE49-F238E27FC236}">
                <a16:creationId xmlns:a16="http://schemas.microsoft.com/office/drawing/2014/main" id="{37407D1D-BFD9-422D-B45F-FA3D8CA1E6CE}"/>
              </a:ext>
            </a:extLst>
          </p:cNvPr>
          <p:cNvSpPr txBox="1"/>
          <p:nvPr/>
        </p:nvSpPr>
        <p:spPr>
          <a:xfrm>
            <a:off x="3125995" y="4851686"/>
            <a:ext cx="3044196" cy="230832"/>
          </a:xfrm>
          <a:prstGeom prst="rect">
            <a:avLst/>
          </a:prstGeom>
          <a:noFill/>
        </p:spPr>
        <p:txBody>
          <a:bodyPr wrap="square" rtlCol="0">
            <a:spAutoFit/>
          </a:bodyPr>
          <a:lstStyle/>
          <a:p>
            <a:r>
              <a:rPr lang="en-US" sz="900">
                <a:hlinkClick r:id="rId4" tooltip="https://courses.lumenlearning.com/suny-mcc-cos2master/chapter/defining-goals/"/>
              </a:rPr>
              <a:t>This Photo</a:t>
            </a:r>
            <a:r>
              <a:rPr lang="en-US" sz="900"/>
              <a:t> by Unknown Author is licensed under </a:t>
            </a:r>
            <a:r>
              <a:rPr lang="en-US" sz="900">
                <a:hlinkClick r:id="rId5" tooltip="https://creativecommons.org/licenses/by/3.0/"/>
              </a:rPr>
              <a:t>CC BY</a:t>
            </a:r>
            <a:endParaRPr lang="en-US" sz="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a:spLocks noGrp="1"/>
          </p:cNvSpPr>
          <p:nvPr>
            <p:ph type="body" idx="1"/>
          </p:nvPr>
        </p:nvSpPr>
        <p:spPr>
          <a:xfrm>
            <a:off x="311700" y="255552"/>
            <a:ext cx="8520600" cy="16848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1200"/>
              </a:spcAft>
              <a:buNone/>
            </a:pPr>
            <a:r>
              <a:rPr lang="en" sz="2800" b="1" dirty="0"/>
              <a:t>It has never been enough just to let students in. The course and the content must appeal to them and give them room to connect to the material. </a:t>
            </a:r>
            <a:endParaRPr sz="2800" b="1" dirty="0"/>
          </a:p>
        </p:txBody>
      </p:sp>
      <p:pic>
        <p:nvPicPr>
          <p:cNvPr id="3" name="Picture 2">
            <a:extLst>
              <a:ext uri="{FF2B5EF4-FFF2-40B4-BE49-F238E27FC236}">
                <a16:creationId xmlns:a16="http://schemas.microsoft.com/office/drawing/2014/main" id="{030BCB29-5C0E-4C18-82F3-CAC7807E530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38893" y="1669800"/>
            <a:ext cx="5532568" cy="3153564"/>
          </a:xfrm>
          <a:prstGeom prst="rect">
            <a:avLst/>
          </a:prstGeom>
        </p:spPr>
      </p:pic>
      <p:sp>
        <p:nvSpPr>
          <p:cNvPr id="4" name="TextBox 3">
            <a:extLst>
              <a:ext uri="{FF2B5EF4-FFF2-40B4-BE49-F238E27FC236}">
                <a16:creationId xmlns:a16="http://schemas.microsoft.com/office/drawing/2014/main" id="{34E41CDB-7BFC-4B4B-89B4-F8B24B2BEA0F}"/>
              </a:ext>
            </a:extLst>
          </p:cNvPr>
          <p:cNvSpPr txBox="1"/>
          <p:nvPr/>
        </p:nvSpPr>
        <p:spPr>
          <a:xfrm>
            <a:off x="2838893" y="4912668"/>
            <a:ext cx="5532568" cy="230832"/>
          </a:xfrm>
          <a:prstGeom prst="rect">
            <a:avLst/>
          </a:prstGeom>
          <a:noFill/>
        </p:spPr>
        <p:txBody>
          <a:bodyPr wrap="square" rtlCol="0">
            <a:spAutoFit/>
          </a:bodyPr>
          <a:lstStyle/>
          <a:p>
            <a:r>
              <a:rPr lang="en-US" sz="900">
                <a:hlinkClick r:id="rId4" tooltip="https://sunflowerlanguageschool.wordpress.com/conversational-spanish/"/>
              </a:rPr>
              <a:t>This Photo</a:t>
            </a:r>
            <a:r>
              <a:rPr lang="en-US" sz="900"/>
              <a:t> by Unknown Author is licensed under </a:t>
            </a:r>
            <a:r>
              <a:rPr lang="en-US" sz="900">
                <a:hlinkClick r:id="rId5" tooltip="https://creativecommons.org/licenses/by-nc-nd/3.0/"/>
              </a:rPr>
              <a:t>CC BY-NC-ND</a:t>
            </a:r>
            <a:endParaRPr lang="en-US" sz="9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1350</Words>
  <Application>Microsoft Office PowerPoint</Application>
  <PresentationFormat>On-screen Show (16:9)</PresentationFormat>
  <Paragraphs>111</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Roboto</vt:lpstr>
      <vt:lpstr>Arial</vt:lpstr>
      <vt:lpstr>Simple Light</vt:lpstr>
      <vt:lpstr>Culturally Responsive Teaching  in the AP® Classroom</vt:lpstr>
      <vt:lpstr>AP® Access and Equity Statement</vt:lpstr>
      <vt:lpstr>Things that worry me: </vt:lpstr>
      <vt:lpstr>PowerPoint Presentation</vt:lpstr>
      <vt:lpstr>PowerPoint Presentation</vt:lpstr>
      <vt:lpstr>PowerPoint Presentation</vt:lpstr>
      <vt:lpstr>Progress Made:  Work To Be Done</vt:lpstr>
      <vt:lpstr>But this discussion is not about providing equitable access… </vt:lpstr>
      <vt:lpstr>PowerPoint Presentation</vt:lpstr>
      <vt:lpstr>PowerPoint Presentation</vt:lpstr>
      <vt:lpstr>PowerPoint Presentation</vt:lpstr>
      <vt:lpstr>Culturally Responsive Teaching (CRT)  includes many of the hallmarks of effective teaching and management.</vt:lpstr>
      <vt:lpstr>Being culturally responsive requires educators to constantly and consistently interrogate their practice</vt:lpstr>
      <vt:lpstr>PowerPoint Presentation</vt:lpstr>
      <vt:lpstr>PowerPoint Presentation</vt:lpstr>
      <vt:lpstr>PowerPoint Presentation</vt:lpstr>
      <vt:lpstr>PowerPoint Presentation</vt:lpstr>
      <vt:lpstr>PowerPoint Presentation</vt:lpstr>
      <vt:lpstr>PowerPoint Presentation</vt:lpstr>
      <vt:lpstr>What Now?  Suggestions…..</vt:lpstr>
      <vt:lpstr>PowerPoint Presentation</vt:lpstr>
      <vt:lpstr>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Culturally Responsive Teaching  in the AP® Classroom</dc:title>
  <dc:creator>Jerry Brown</dc:creator>
  <cp:lastModifiedBy>Jerry_Brown</cp:lastModifiedBy>
  <cp:revision>6</cp:revision>
  <dcterms:modified xsi:type="dcterms:W3CDTF">2023-06-22T18:37:17Z</dcterms:modified>
</cp:coreProperties>
</file>